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34" r:id="rId5"/>
  </p:sldMasterIdLst>
  <p:notesMasterIdLst>
    <p:notesMasterId r:id="rId21"/>
  </p:notesMasterIdLst>
  <p:handoutMasterIdLst>
    <p:handoutMasterId r:id="rId22"/>
  </p:handoutMasterIdLst>
  <p:sldIdLst>
    <p:sldId id="294" r:id="rId6"/>
    <p:sldId id="567" r:id="rId7"/>
    <p:sldId id="568" r:id="rId8"/>
    <p:sldId id="569" r:id="rId9"/>
    <p:sldId id="570" r:id="rId10"/>
    <p:sldId id="571" r:id="rId11"/>
    <p:sldId id="563" r:id="rId12"/>
    <p:sldId id="573" r:id="rId13"/>
    <p:sldId id="574" r:id="rId14"/>
    <p:sldId id="575" r:id="rId15"/>
    <p:sldId id="576" r:id="rId16"/>
    <p:sldId id="577" r:id="rId17"/>
    <p:sldId id="572" r:id="rId18"/>
    <p:sldId id="578" r:id="rId19"/>
    <p:sldId id="452" r:id="rId20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AD34C1E-B146-4A69-9414-99196A50CE58}">
          <p14:sldIdLst>
            <p14:sldId id="294"/>
            <p14:sldId id="567"/>
            <p14:sldId id="568"/>
            <p14:sldId id="569"/>
            <p14:sldId id="570"/>
            <p14:sldId id="571"/>
            <p14:sldId id="563"/>
            <p14:sldId id="573"/>
            <p14:sldId id="574"/>
            <p14:sldId id="575"/>
            <p14:sldId id="576"/>
            <p14:sldId id="577"/>
            <p14:sldId id="572"/>
            <p14:sldId id="578"/>
          </p14:sldIdLst>
        </p14:section>
        <p14:section name="Contact Information" id="{D5AA7C32-B1C3-424F-BFD2-2F975D6E0767}">
          <p14:sldIdLst>
            <p14:sldId id="4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orient="horz" pos="61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4197">
          <p15:clr>
            <a:srgbClr val="A4A3A4"/>
          </p15:clr>
        </p15:guide>
        <p15:guide id="5" orient="horz" pos="744" userDrawn="1">
          <p15:clr>
            <a:srgbClr val="A4A3A4"/>
          </p15:clr>
        </p15:guide>
        <p15:guide id="6" orient="horz" pos="1920" userDrawn="1">
          <p15:clr>
            <a:srgbClr val="A4A3A4"/>
          </p15:clr>
        </p15:guide>
        <p15:guide id="7" orient="horz" pos="1661">
          <p15:clr>
            <a:srgbClr val="A4A3A4"/>
          </p15:clr>
        </p15:guide>
        <p15:guide id="8" orient="horz" pos="1656" userDrawn="1">
          <p15:clr>
            <a:srgbClr val="A4A3A4"/>
          </p15:clr>
        </p15:guide>
        <p15:guide id="9" orient="horz" pos="917">
          <p15:clr>
            <a:srgbClr val="A4A3A4"/>
          </p15:clr>
        </p15:guide>
        <p15:guide id="12" pos="2664" userDrawn="1">
          <p15:clr>
            <a:srgbClr val="A4A3A4"/>
          </p15:clr>
        </p15:guide>
        <p15:guide id="14" pos="5640" userDrawn="1">
          <p15:clr>
            <a:srgbClr val="A4A3A4"/>
          </p15:clr>
        </p15:guide>
        <p15:guide id="15" pos="4728" userDrawn="1">
          <p15:clr>
            <a:srgbClr val="A4A3A4"/>
          </p15:clr>
        </p15:guide>
        <p15:guide id="16" pos="4296" userDrawn="1">
          <p15:clr>
            <a:srgbClr val="A4A3A4"/>
          </p15:clr>
        </p15:guide>
        <p15:guide id="17" pos="1296" userDrawn="1">
          <p15:clr>
            <a:srgbClr val="A4A3A4"/>
          </p15:clr>
        </p15:guide>
        <p15:guide id="18" pos="2808" userDrawn="1">
          <p15:clr>
            <a:srgbClr val="A4A3A4"/>
          </p15:clr>
        </p15:guide>
        <p15:guide id="19" orient="horz" pos="2088" userDrawn="1">
          <p15:clr>
            <a:srgbClr val="A4A3A4"/>
          </p15:clr>
        </p15:guide>
        <p15:guide id="20" pos="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Longhini" initials="" lastIdx="0" clrIdx="0"/>
  <p:cmAuthor id="1" name="Paul Longhini" initials="PL" lastIdx="34" clrIdx="1"/>
  <p:cmAuthor id="2" name="Cindy Baier" initials="CB" lastIdx="39" clrIdx="2"/>
  <p:cmAuthor id="3" name="Susie Gallaudet" initials="SG" lastIdx="2" clrIdx="3">
    <p:extLst>
      <p:ext uri="{19B8F6BF-5375-455C-9EA6-DF929625EA0E}">
        <p15:presenceInfo xmlns:p15="http://schemas.microsoft.com/office/powerpoint/2012/main" userId="S-1-5-21-861567501-2052111302-725345543-147447" providerId="AD"/>
      </p:ext>
    </p:extLst>
  </p:cmAuthor>
  <p:cmAuthor id="4" name="Alexandria Davis" initials="AD" lastIdx="7" clrIdx="4">
    <p:extLst>
      <p:ext uri="{19B8F6BF-5375-455C-9EA6-DF929625EA0E}">
        <p15:presenceInfo xmlns:p15="http://schemas.microsoft.com/office/powerpoint/2012/main" userId="S-1-5-21-861567501-2052111302-725345543-147452" providerId="AD"/>
      </p:ext>
    </p:extLst>
  </p:cmAuthor>
  <p:cmAuthor id="5" name="Lindsay Funicello-Paul" initials="LF" lastIdx="54" clrIdx="5">
    <p:extLst>
      <p:ext uri="{19B8F6BF-5375-455C-9EA6-DF929625EA0E}">
        <p15:presenceInfo xmlns:p15="http://schemas.microsoft.com/office/powerpoint/2012/main" userId="S-1-5-21-861567501-2052111302-725345543-159657" providerId="AD"/>
      </p:ext>
    </p:extLst>
  </p:cmAuthor>
  <p:cmAuthor id="6" name="Jasmin Faller" initials="JF" lastIdx="52" clrIdx="6">
    <p:extLst>
      <p:ext uri="{19B8F6BF-5375-455C-9EA6-DF929625EA0E}">
        <p15:presenceInfo xmlns:p15="http://schemas.microsoft.com/office/powerpoint/2012/main" userId="S-1-5-21-436374069-789336058-682003330-54612" providerId="AD"/>
      </p:ext>
    </p:extLst>
  </p:cmAuthor>
  <p:cmAuthor id="7" name="Stefanie Bradtner" initials="SB" lastIdx="13" clrIdx="7">
    <p:extLst>
      <p:ext uri="{19B8F6BF-5375-455C-9EA6-DF929625EA0E}">
        <p15:presenceInfo xmlns:p15="http://schemas.microsoft.com/office/powerpoint/2012/main" userId="S-1-5-21-436374069-789336058-682003330-39505" providerId="AD"/>
      </p:ext>
    </p:extLst>
  </p:cmAuthor>
  <p:cmAuthor id="8" name="Jessica Donnelly" initials="JD" lastIdx="1" clrIdx="8">
    <p:extLst>
      <p:ext uri="{19B8F6BF-5375-455C-9EA6-DF929625EA0E}">
        <p15:presenceInfo xmlns:p15="http://schemas.microsoft.com/office/powerpoint/2012/main" userId="S-1-5-21-861567501-2052111302-725345543-61507" providerId="AD"/>
      </p:ext>
    </p:extLst>
  </p:cmAuthor>
  <p:cmAuthor id="9" name="Kristen Brand" initials="KB" lastIdx="3" clrIdx="9">
    <p:extLst>
      <p:ext uri="{19B8F6BF-5375-455C-9EA6-DF929625EA0E}">
        <p15:presenceInfo xmlns:p15="http://schemas.microsoft.com/office/powerpoint/2012/main" userId="S-1-5-21-861567501-2052111302-725345543-207595" providerId="AD"/>
      </p:ext>
    </p:extLst>
  </p:cmAuthor>
  <p:cmAuthor id="10" name="Farid Comaty" initials="FC" lastIdx="8" clrIdx="10">
    <p:extLst>
      <p:ext uri="{19B8F6BF-5375-455C-9EA6-DF929625EA0E}">
        <p15:presenceInfo xmlns:p15="http://schemas.microsoft.com/office/powerpoint/2012/main" userId="Farid Comaty" providerId="None"/>
      </p:ext>
    </p:extLst>
  </p:cmAuthor>
  <p:cmAuthor id="11" name="Farid Comaty" initials="FC [2]" lastIdx="1" clrIdx="11">
    <p:extLst>
      <p:ext uri="{19B8F6BF-5375-455C-9EA6-DF929625EA0E}">
        <p15:presenceInfo xmlns:p15="http://schemas.microsoft.com/office/powerpoint/2012/main" userId="S-1-5-21-861567501-2052111302-725345543-207567" providerId="AD"/>
      </p:ext>
    </p:extLst>
  </p:cmAuthor>
  <p:cmAuthor id="12" name="Norhan El Dallal" initials="NED" lastIdx="2" clrIdx="12"/>
  <p:cmAuthor id="13" name="mai adel" initials="ma" lastIdx="2" clrIdx="13"/>
  <p:cmAuthor id="14" name="Riadh Bhar" initials="RB" lastIdx="1" clrIdx="14">
    <p:extLst>
      <p:ext uri="{19B8F6BF-5375-455C-9EA6-DF929625EA0E}">
        <p15:presenceInfo xmlns:p15="http://schemas.microsoft.com/office/powerpoint/2012/main" userId="S-1-5-21-861567501-2052111302-725345543-2075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800"/>
    <a:srgbClr val="0039A6"/>
    <a:srgbClr val="FF0C00"/>
    <a:srgbClr val="8B8D8E"/>
    <a:srgbClr val="C60C30"/>
    <a:srgbClr val="FF7000"/>
    <a:srgbClr val="EAAB00"/>
    <a:srgbClr val="940C30"/>
    <a:srgbClr val="8F0C30"/>
    <a:srgbClr val="8B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53" autoAdjust="0"/>
  </p:normalViewPr>
  <p:slideViewPr>
    <p:cSldViewPr snapToGrid="0">
      <p:cViewPr varScale="1">
        <p:scale>
          <a:sx n="91" d="100"/>
          <a:sy n="91" d="100"/>
        </p:scale>
        <p:origin x="2106" y="78"/>
      </p:cViewPr>
      <p:guideLst>
        <p:guide orient="horz" pos="2184"/>
        <p:guide orient="horz" pos="611"/>
        <p:guide orient="horz" pos="2304"/>
        <p:guide orient="horz" pos="4197"/>
        <p:guide orient="horz" pos="744"/>
        <p:guide orient="horz" pos="1920"/>
        <p:guide orient="horz" pos="1661"/>
        <p:guide orient="horz" pos="1656"/>
        <p:guide orient="horz" pos="917"/>
        <p:guide pos="2664"/>
        <p:guide pos="5640"/>
        <p:guide pos="4728"/>
        <p:guide pos="4296"/>
        <p:guide pos="1296"/>
        <p:guide pos="2808"/>
        <p:guide orient="horz" pos="2088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465C44-C74C-49AB-85D1-F8B2FEE00713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E6A6F9-A013-48C1-9706-7AAF11415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88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9D86A8-3A90-417C-BB64-FED928F7C631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ADA2BB-58C2-457F-BACB-F98406C37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9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Why don’t you perform economic assessments calculations ?</a:t>
            </a:r>
          </a:p>
          <a:p>
            <a:pPr marL="573087" lvl="1" indent="-342900">
              <a:buFont typeface="+mj-lt"/>
              <a:buAutoNum type="arabicPeriod"/>
            </a:pPr>
            <a:r>
              <a:rPr lang="en-US" dirty="0"/>
              <a:t>We base our decisions on our experience in the field to advise our clients</a:t>
            </a:r>
          </a:p>
          <a:p>
            <a:pPr marL="573087" lvl="1" indent="-342900">
              <a:buFont typeface="+mj-lt"/>
              <a:buAutoNum type="arabicPeriod"/>
            </a:pPr>
            <a:r>
              <a:rPr lang="en-US" dirty="0"/>
              <a:t>The running costs of the system are incurred by our client so they are not relevant for us</a:t>
            </a:r>
          </a:p>
          <a:p>
            <a:pPr marL="230187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Why do you conduct a payback calculation only ?</a:t>
            </a:r>
          </a:p>
          <a:p>
            <a:pPr marL="573087" lvl="1" indent="-342900">
              <a:buFont typeface="+mj-lt"/>
              <a:buAutoNum type="arabicPeriod"/>
            </a:pPr>
            <a:r>
              <a:rPr lang="en-US" dirty="0"/>
              <a:t>Easiest for the client to understand and easy to do</a:t>
            </a:r>
          </a:p>
          <a:p>
            <a:pPr marL="230187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Why do you conduct an Net Present Valuation calculation ?</a:t>
            </a:r>
          </a:p>
          <a:p>
            <a:pPr marL="230187" lvl="1" indent="0">
              <a:buNone/>
            </a:pPr>
            <a:endParaRPr lang="en-US" dirty="0"/>
          </a:p>
          <a:p>
            <a:pPr marL="573087" lvl="1" indent="-342900">
              <a:buAutoNum type="arabicPeriod"/>
            </a:pPr>
            <a:r>
              <a:rPr lang="en-US" dirty="0"/>
              <a:t>Because it’s the required by the NEEREA loan application</a:t>
            </a:r>
          </a:p>
          <a:p>
            <a:pPr marL="573087" lvl="1" indent="-342900">
              <a:buAutoNum type="arabicPeriod"/>
            </a:pPr>
            <a:r>
              <a:rPr lang="en-US" dirty="0"/>
              <a:t>Because it’s the right method to evaluate the total cost of ownership for my client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DA2BB-58C2-457F-BACB-F98406C378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3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DA2BB-58C2-457F-BACB-F98406C378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32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DA2BB-58C2-457F-BACB-F98406C378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1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47" y="3692"/>
            <a:ext cx="9151264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 userDrawn="1"/>
        </p:nvSpPr>
        <p:spPr>
          <a:xfrm>
            <a:off x="-8952" y="-3148"/>
            <a:ext cx="894833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00053" y="3588760"/>
            <a:ext cx="4953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400054" y="3692359"/>
            <a:ext cx="41825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z="160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400054" y="3059448"/>
            <a:ext cx="4615735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6447" y="-3908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04" y="5666597"/>
            <a:ext cx="2381123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1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403684"/>
            <a:ext cx="8717276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61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560" y="1"/>
            <a:ext cx="685330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076244" y="1262358"/>
            <a:ext cx="3304600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5628266" y="1262358"/>
            <a:ext cx="3304600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5"/>
          <p:cNvSpPr/>
          <p:nvPr userDrawn="1"/>
        </p:nvSpPr>
        <p:spPr>
          <a:xfrm>
            <a:off x="-6447" y="-3908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40488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215590" y="1403682"/>
            <a:ext cx="4221117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 noChangeArrowheads="1"/>
          </p:cNvSpPr>
          <p:nvPr>
            <p:ph idx="11"/>
          </p:nvPr>
        </p:nvSpPr>
        <p:spPr bwMode="auto">
          <a:xfrm>
            <a:off x="4711749" y="1403682"/>
            <a:ext cx="4221117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1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560" y="1"/>
            <a:ext cx="6853306" cy="1011420"/>
          </a:xfrm>
          <a:prstGeom prst="rect">
            <a:avLst/>
          </a:prstGeo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076244" y="1262358"/>
            <a:ext cx="2106650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4452888" y="1262358"/>
            <a:ext cx="2106650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idx="11"/>
          </p:nvPr>
        </p:nvSpPr>
        <p:spPr bwMode="auto">
          <a:xfrm>
            <a:off x="6826216" y="1262358"/>
            <a:ext cx="2106650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/>
          <p:cNvSpPr/>
          <p:nvPr userDrawn="1"/>
        </p:nvSpPr>
        <p:spPr>
          <a:xfrm>
            <a:off x="-6447" y="-3908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60220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r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262358"/>
            <a:ext cx="2740670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3203893" y="1262358"/>
            <a:ext cx="2740670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 noChangeArrowheads="1"/>
          </p:cNvSpPr>
          <p:nvPr>
            <p:ph idx="11"/>
          </p:nvPr>
        </p:nvSpPr>
        <p:spPr bwMode="auto">
          <a:xfrm>
            <a:off x="6192196" y="1262358"/>
            <a:ext cx="2740670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20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403682"/>
            <a:ext cx="2740670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4"/>
          <p:cNvSpPr>
            <a:spLocks noGrp="1" noChangeArrowheads="1"/>
          </p:cNvSpPr>
          <p:nvPr>
            <p:ph idx="12"/>
          </p:nvPr>
        </p:nvSpPr>
        <p:spPr bwMode="auto">
          <a:xfrm>
            <a:off x="3203893" y="1403682"/>
            <a:ext cx="2740670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4"/>
          <p:cNvSpPr>
            <a:spLocks noGrp="1" noChangeArrowheads="1"/>
          </p:cNvSpPr>
          <p:nvPr>
            <p:ph idx="13"/>
          </p:nvPr>
        </p:nvSpPr>
        <p:spPr bwMode="auto">
          <a:xfrm>
            <a:off x="6192196" y="1403682"/>
            <a:ext cx="2740670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506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gline_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15590" y="1323975"/>
            <a:ext cx="8707748" cy="577850"/>
          </a:xfrm>
        </p:spPr>
        <p:txBody>
          <a:bodyPr/>
          <a:lstStyle>
            <a:lvl1pPr marL="0" indent="0">
              <a:buNone/>
              <a:defRPr b="1" baseline="0"/>
            </a:lvl1pPr>
            <a:lvl2pPr marL="236537" indent="0">
              <a:buNone/>
              <a:defRPr/>
            </a:lvl2pPr>
            <a:lvl3pPr marL="682625" indent="0">
              <a:buNone/>
              <a:defRPr/>
            </a:lvl3pPr>
            <a:lvl4pPr marL="1028700" indent="0">
              <a:buNone/>
              <a:defRPr/>
            </a:lvl4pPr>
            <a:lvl5pPr marL="1374775" indent="0">
              <a:buNone/>
              <a:defRPr/>
            </a:lvl5pPr>
          </a:lstStyle>
          <a:p>
            <a:pPr lvl="0"/>
            <a:r>
              <a:rPr lang="en-US"/>
              <a:t>Click to enter tagline text. 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75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7" y="3692"/>
            <a:ext cx="9151264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>
          <a:xfrm>
            <a:off x="-8952" y="-3148"/>
            <a:ext cx="894833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00053" y="3588760"/>
            <a:ext cx="4953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400054" y="3692359"/>
            <a:ext cx="41825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400054" y="3059448"/>
            <a:ext cx="4615735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reeform 14"/>
          <p:cNvSpPr/>
          <p:nvPr/>
        </p:nvSpPr>
        <p:spPr>
          <a:xfrm>
            <a:off x="-6447" y="-3908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00053" y="4200993"/>
            <a:ext cx="32004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00053" y="4889321"/>
            <a:ext cx="32004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Reference No: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71" y="5752407"/>
            <a:ext cx="2147556" cy="7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69601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ergy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7" y="3692"/>
            <a:ext cx="9151264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>
          <a:xfrm>
            <a:off x="-8952" y="-3148"/>
            <a:ext cx="894833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00053" y="3588760"/>
            <a:ext cx="4953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400054" y="3692359"/>
            <a:ext cx="41825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400054" y="3059448"/>
            <a:ext cx="4615735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5D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2" y="-10832"/>
            <a:ext cx="2115108" cy="513892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00053" y="4200993"/>
            <a:ext cx="32004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00053" y="4889321"/>
            <a:ext cx="32004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Reference No: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04" y="5666597"/>
            <a:ext cx="2381123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70748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560" y="1"/>
            <a:ext cx="685330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076244" y="1262358"/>
            <a:ext cx="6856622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/>
          <p:cNvSpPr/>
          <p:nvPr/>
        </p:nvSpPr>
        <p:spPr>
          <a:xfrm>
            <a:off x="-6447" y="-3908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reeform 5"/>
          <p:cNvSpPr/>
          <p:nvPr userDrawn="1"/>
        </p:nvSpPr>
        <p:spPr>
          <a:xfrm>
            <a:off x="-6447" y="-3908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9173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47" y="3692"/>
            <a:ext cx="9151264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 userDrawn="1"/>
        </p:nvSpPr>
        <p:spPr>
          <a:xfrm>
            <a:off x="-8952" y="-3148"/>
            <a:ext cx="894833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00053" y="3588760"/>
            <a:ext cx="4953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400054" y="3692359"/>
            <a:ext cx="41825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400054" y="3059448"/>
            <a:ext cx="4615735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6447" y="-3908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04" y="5666597"/>
            <a:ext cx="2381123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90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Consulting,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64008" y="6365441"/>
            <a:ext cx="438912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59" y="6400190"/>
            <a:ext cx="977407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768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6F0A96C-DBFC-4303-BC70-9EBB6FB1B7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46926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6F0A96C-DBFC-4303-BC70-9EBB6FB1B7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Consulting,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64008" y="6365441"/>
            <a:ext cx="438912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59" y="6400190"/>
            <a:ext cx="977407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403684"/>
            <a:ext cx="8717276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2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883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Bar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Consulting,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64008" y="6365441"/>
            <a:ext cx="438912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59" y="6400190"/>
            <a:ext cx="977407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215590" y="1403682"/>
            <a:ext cx="4221117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 noChangeArrowheads="1"/>
          </p:cNvSpPr>
          <p:nvPr>
            <p:ph idx="11"/>
          </p:nvPr>
        </p:nvSpPr>
        <p:spPr bwMode="auto">
          <a:xfrm>
            <a:off x="4711749" y="1403682"/>
            <a:ext cx="4221117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3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13" descr="Mission_Statement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783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Bar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Consulting,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64008" y="6365441"/>
            <a:ext cx="438912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59" y="6400190"/>
            <a:ext cx="977407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403682"/>
            <a:ext cx="2740670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4"/>
          <p:cNvSpPr>
            <a:spLocks noGrp="1" noChangeArrowheads="1"/>
          </p:cNvSpPr>
          <p:nvPr>
            <p:ph idx="12"/>
          </p:nvPr>
        </p:nvSpPr>
        <p:spPr bwMode="auto">
          <a:xfrm>
            <a:off x="3203893" y="1403682"/>
            <a:ext cx="2740670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4"/>
          <p:cNvSpPr>
            <a:spLocks noGrp="1" noChangeArrowheads="1"/>
          </p:cNvSpPr>
          <p:nvPr>
            <p:ph idx="13"/>
          </p:nvPr>
        </p:nvSpPr>
        <p:spPr bwMode="auto">
          <a:xfrm>
            <a:off x="6192196" y="1403682"/>
            <a:ext cx="2740670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" name="Picture 13" descr="Mission_Statement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525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Bar_Chart/Figure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64008" y="6365441"/>
            <a:ext cx="438912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0987" y="1360208"/>
            <a:ext cx="6042025" cy="431800"/>
          </a:xfrm>
        </p:spPr>
        <p:txBody>
          <a:bodyPr anchor="ctr"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en-US" b="1"/>
              <a:t>Insert Table/Chart/Figure Title</a:t>
            </a:r>
            <a:endParaRPr lang="en-US"/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1"/>
          </p:nvPr>
        </p:nvSpPr>
        <p:spPr>
          <a:xfrm>
            <a:off x="918368" y="1969534"/>
            <a:ext cx="7307262" cy="35115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550987" y="5569942"/>
            <a:ext cx="1800225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/>
              <a:t>Insert source</a:t>
            </a:r>
            <a:endParaRPr lang="en-US"/>
          </a:p>
        </p:txBody>
      </p: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6875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64008" y="6365441"/>
            <a:ext cx="438912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403684"/>
            <a:ext cx="8717276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6327" y="2627336"/>
            <a:ext cx="6042025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/>
              <a:t>Insert Table/Chart/Figure Title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140692" y="3148932"/>
            <a:ext cx="4852639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248952" y="5870236"/>
            <a:ext cx="1800225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/>
              <a:t>Insert source</a:t>
            </a:r>
            <a:endParaRPr lang="en-US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467339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Bar_2 Column Content+ 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64008" y="6365441"/>
            <a:ext cx="438912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215590" y="1403682"/>
            <a:ext cx="4221117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33440" y="1403682"/>
            <a:ext cx="4313827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/>
              <a:t>Insert Table/Chart/Figure Title</a:t>
            </a:r>
            <a:endParaRPr lang="en-US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2"/>
          </p:nvPr>
        </p:nvSpPr>
        <p:spPr>
          <a:xfrm>
            <a:off x="4726136" y="1989635"/>
            <a:ext cx="4128435" cy="31552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01956" y="5216648"/>
            <a:ext cx="1800225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/>
              <a:t>Insert source</a:t>
            </a:r>
            <a:endParaRPr lang="en-US"/>
          </a:p>
        </p:txBody>
      </p:sp>
      <p:sp>
        <p:nvSpPr>
          <p:cNvPr id="15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611747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Consulting,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64008" y="6365441"/>
            <a:ext cx="438912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59" y="6400190"/>
            <a:ext cx="977407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9144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9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13" descr="Mission_Statement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75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Consulting,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64008" y="6365441"/>
            <a:ext cx="438912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59" y="6400190"/>
            <a:ext cx="977407" cy="168518"/>
          </a:xfrm>
          <a:prstGeom prst="rect">
            <a:avLst/>
          </a:prstGeom>
        </p:spPr>
      </p:pic>
      <p:sp>
        <p:nvSpPr>
          <p:cNvPr id="10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262358"/>
            <a:ext cx="8717276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0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Picture 13" descr="Mission_Statement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1047" y="1109145"/>
            <a:ext cx="9151264" cy="5140932"/>
          </a:xfrm>
          <a:prstGeom prst="rect">
            <a:avLst/>
          </a:prstGeom>
          <a:solidFill>
            <a:srgbClr val="5C5C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3580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Bar_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64008" y="6365441"/>
            <a:ext cx="438912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262358"/>
            <a:ext cx="422111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4711749" y="1262358"/>
            <a:ext cx="422111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86612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47" y="3692"/>
            <a:ext cx="9151264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 userDrawn="1"/>
        </p:nvSpPr>
        <p:spPr>
          <a:xfrm>
            <a:off x="-8952" y="-3148"/>
            <a:ext cx="894833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00053" y="3588760"/>
            <a:ext cx="4953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400054" y="3692359"/>
            <a:ext cx="41825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400054" y="3059448"/>
            <a:ext cx="4615735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0" y="-3148"/>
            <a:ext cx="2111758" cy="51244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04" y="5666597"/>
            <a:ext cx="2381123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27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Bar_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64008" y="6365441"/>
            <a:ext cx="438912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262358"/>
            <a:ext cx="2740670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3203893" y="1262358"/>
            <a:ext cx="2740670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 noChangeArrowheads="1"/>
          </p:cNvSpPr>
          <p:nvPr>
            <p:ph idx="11"/>
          </p:nvPr>
        </p:nvSpPr>
        <p:spPr bwMode="auto">
          <a:xfrm>
            <a:off x="6192196" y="1262358"/>
            <a:ext cx="2740670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0" y="0"/>
            <a:ext cx="9144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016184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Bar_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64008" y="6365441"/>
            <a:ext cx="438912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0987" y="1360208"/>
            <a:ext cx="6042025" cy="431800"/>
          </a:xfrm>
        </p:spPr>
        <p:txBody>
          <a:bodyPr anchor="ctr"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en-US" b="1"/>
              <a:t>Insert Table/Chart/Figure Title</a:t>
            </a:r>
            <a:endParaRPr lang="en-US"/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1"/>
          </p:nvPr>
        </p:nvSpPr>
        <p:spPr>
          <a:xfrm>
            <a:off x="918368" y="1969534"/>
            <a:ext cx="7307262" cy="35115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550987" y="5569942"/>
            <a:ext cx="1800225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/>
              <a:t>Insert source</a:t>
            </a:r>
            <a:endParaRPr lang="en-US"/>
          </a:p>
        </p:txBody>
      </p: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215869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Bar_Content+Table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64008" y="6365441"/>
            <a:ext cx="438912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262358"/>
            <a:ext cx="8717276" cy="112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6327" y="2444457"/>
            <a:ext cx="6042025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/>
              <a:t>Insert Table/Chart/Figure Title</a:t>
            </a:r>
            <a:endParaRPr lang="en-US"/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1"/>
          </p:nvPr>
        </p:nvSpPr>
        <p:spPr>
          <a:xfrm>
            <a:off x="2104116" y="2985734"/>
            <a:ext cx="4935767" cy="27990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205060" y="5858000"/>
            <a:ext cx="1800225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/>
              <a:t>Insert source</a:t>
            </a:r>
            <a:endParaRPr lang="en-US"/>
          </a:p>
        </p:txBody>
      </p: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295792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Bar_2 Column+Figure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64008" y="6365441"/>
            <a:ext cx="438912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262358"/>
            <a:ext cx="422111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633440" y="1262358"/>
            <a:ext cx="4313827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/>
              <a:t>Insert Table/Chart/Figure Title</a:t>
            </a:r>
            <a:endParaRPr lang="en-US"/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1"/>
          </p:nvPr>
        </p:nvSpPr>
        <p:spPr>
          <a:xfrm>
            <a:off x="4726136" y="1848311"/>
            <a:ext cx="4128435" cy="31552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801956" y="5075324"/>
            <a:ext cx="1800225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/>
              <a:t>Insert source</a:t>
            </a:r>
            <a:endParaRPr lang="en-US"/>
          </a:p>
        </p:txBody>
      </p: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063825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560" y="1"/>
            <a:ext cx="6853306" cy="101142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6628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560" y="1"/>
            <a:ext cx="685330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076244" y="1262358"/>
            <a:ext cx="3304600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5628266" y="1262358"/>
            <a:ext cx="3304600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5"/>
          <p:cNvSpPr/>
          <p:nvPr/>
        </p:nvSpPr>
        <p:spPr>
          <a:xfrm>
            <a:off x="-6447" y="-3908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6"/>
          <p:cNvSpPr/>
          <p:nvPr userDrawn="1"/>
        </p:nvSpPr>
        <p:spPr>
          <a:xfrm>
            <a:off x="-6447" y="-3908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35021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7697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-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572005" y="0"/>
            <a:ext cx="4571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4903226" y="858420"/>
            <a:ext cx="2861250" cy="319327"/>
          </a:xfrm>
        </p:spPr>
        <p:txBody>
          <a:bodyPr anchor="t"/>
          <a:lstStyle>
            <a:lvl1pPr marL="0" indent="0">
              <a:buNone/>
              <a:defRPr cap="all" baseline="0"/>
            </a:lvl1pPr>
          </a:lstStyle>
          <a:p>
            <a:r>
              <a:rPr lang="en-US" b="1"/>
              <a:t>Contacts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55575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4571999" cy="6865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69" y="6063915"/>
            <a:ext cx="1299658" cy="47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" b="-1"/>
          <a:stretch/>
        </p:blipFill>
        <p:spPr>
          <a:xfrm>
            <a:off x="-16933" y="-10510"/>
            <a:ext cx="4588933" cy="68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35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6725" y="573206"/>
            <a:ext cx="8205787" cy="27293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806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560" y="1"/>
            <a:ext cx="6853306" cy="101142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493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65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latt_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b="1042"/>
          <a:stretch/>
        </p:blipFill>
        <p:spPr bwMode="auto">
          <a:xfrm>
            <a:off x="-7938" y="1011421"/>
            <a:ext cx="9151938" cy="53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92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560" y="1"/>
            <a:ext cx="685330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076244" y="1262358"/>
            <a:ext cx="6856622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/>
          <p:cNvSpPr/>
          <p:nvPr userDrawn="1"/>
        </p:nvSpPr>
        <p:spPr>
          <a:xfrm>
            <a:off x="-6447" y="-3908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997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262358"/>
            <a:ext cx="8717276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16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2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079560" y="1262358"/>
            <a:ext cx="6856622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2079560" y="1022438"/>
            <a:ext cx="7064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0" y="1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13" descr="Mission_Statement_RGB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82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6" r:id="rId2"/>
    <p:sldLayoutId id="2147483684" r:id="rId3"/>
    <p:sldLayoutId id="2147483669" r:id="rId4"/>
    <p:sldLayoutId id="2147483722" r:id="rId5"/>
    <p:sldLayoutId id="2147483775" r:id="rId6"/>
    <p:sldLayoutId id="2147483727" r:id="rId7"/>
    <p:sldLayoutId id="2147483698" r:id="rId8"/>
    <p:sldLayoutId id="2147483726" r:id="rId9"/>
    <p:sldLayoutId id="2147483728" r:id="rId10"/>
    <p:sldLayoutId id="2147483700" r:id="rId11"/>
    <p:sldLayoutId id="2147483729" r:id="rId12"/>
    <p:sldLayoutId id="2147483701" r:id="rId13"/>
    <p:sldLayoutId id="2147483724" r:id="rId14"/>
    <p:sldLayoutId id="2147483730" r:id="rId15"/>
    <p:sldLayoutId id="2147483779" r:id="rId16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1B18D07-6611-4204-A6ED-206D808A2F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2684276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6" imgW="359" imgH="360" progId="TCLayout.ActiveDocument.1">
                  <p:embed/>
                </p:oleObj>
              </mc:Choice>
              <mc:Fallback>
                <p:oleObj name="think-cell Slide" r:id="rId26" imgW="359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1B18D07-6611-4204-A6ED-206D808A2F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/>
        </p:nvSpPr>
        <p:spPr>
          <a:xfrm>
            <a:off x="64008" y="6365441"/>
            <a:ext cx="438912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>
                <a:solidFill>
                  <a:srgbClr val="95D600"/>
                </a:solidFill>
              </a:rPr>
              <a:t>  </a:t>
            </a:r>
            <a:endParaRPr lang="en-US"/>
          </a:p>
        </p:txBody>
      </p:sp>
      <p:sp>
        <p:nvSpPr>
          <p:cNvPr id="10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560" y="1262358"/>
            <a:ext cx="6856622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2079560" y="1022438"/>
            <a:ext cx="7064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/>
        </p:nvSpPr>
        <p:spPr>
          <a:xfrm>
            <a:off x="0" y="1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560" y="1262358"/>
            <a:ext cx="6856622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2079560" y="1022438"/>
            <a:ext cx="7064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Freeform 17"/>
          <p:cNvSpPr/>
          <p:nvPr userDrawn="1"/>
        </p:nvSpPr>
        <p:spPr>
          <a:xfrm>
            <a:off x="0" y="1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Company</a:t>
            </a:r>
            <a:r>
              <a:rPr lang="en-US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13" descr="Mission_Statement_RGB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40" y="6418193"/>
            <a:ext cx="20447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8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76" r:id="rId20"/>
    <p:sldLayoutId id="2147483782" r:id="rId21"/>
    <p:sldLayoutId id="2147483783" r:id="rId22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en-US" sz="14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2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1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3.jpe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image" Target="../media/image17.e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f.comaty@navigant.com" TargetMode="Externa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8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2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113615" y="3638321"/>
            <a:ext cx="4483161" cy="343400"/>
          </a:xfrm>
        </p:spPr>
        <p:txBody>
          <a:bodyPr/>
          <a:lstStyle/>
          <a:p>
            <a:r>
              <a:rPr lang="en-US" sz="2000" dirty="0"/>
              <a:t>Accelerating zero-emission building sector ambition in the MENA region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113615" y="3072029"/>
            <a:ext cx="4615735" cy="460213"/>
          </a:xfrm>
        </p:spPr>
        <p:txBody>
          <a:bodyPr/>
          <a:lstStyle/>
          <a:p>
            <a:r>
              <a:rPr lang="de-DE" dirty="0"/>
              <a:t>Financial Instruments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1113615" y="5200006"/>
            <a:ext cx="3200400" cy="347472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</a:pPr>
            <a:r>
              <a:rPr lang="de-DE" dirty="0"/>
              <a:t>Farid Comaty</a:t>
            </a:r>
          </a:p>
          <a:p>
            <a:pPr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</a:pPr>
            <a:r>
              <a:rPr lang="de-DE" dirty="0"/>
              <a:t>Beirut, </a:t>
            </a:r>
            <a:r>
              <a:rPr lang="de-DE" dirty="0" err="1"/>
              <a:t>Lebanon</a:t>
            </a:r>
            <a:r>
              <a:rPr lang="de-DE" dirty="0"/>
              <a:t> </a:t>
            </a:r>
          </a:p>
          <a:p>
            <a:pPr>
              <a:spcBef>
                <a:spcPts val="0"/>
              </a:spcBef>
            </a:pPr>
            <a:r>
              <a:rPr lang="de-DE" dirty="0"/>
              <a:t>5 </a:t>
            </a:r>
            <a:r>
              <a:rPr lang="de-DE" dirty="0" err="1"/>
              <a:t>July</a:t>
            </a:r>
            <a:r>
              <a:rPr lang="de-DE" dirty="0"/>
              <a:t> 2018</a:t>
            </a:r>
            <a:endParaRPr lang="en-US" dirty="0"/>
          </a:p>
        </p:txBody>
      </p:sp>
      <p:pic>
        <p:nvPicPr>
          <p:cNvPr id="7" name="Picture 6" descr="C:\Users\KAS\AppData\Local\Microsoft\Windows\INetCache\Content.Word\BMUB_Web_Master_en_supported.png">
            <a:extLst>
              <a:ext uri="{FF2B5EF4-FFF2-40B4-BE49-F238E27FC236}">
                <a16:creationId xmlns:a16="http://schemas.microsoft.com/office/drawing/2014/main" id="{441F6F9B-B30A-42F2-918B-4984BB3C50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48" y="3998862"/>
            <a:ext cx="280352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3311C7-DDCF-4DAE-9932-1C2C345DC7A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20208"/>
          <a:stretch/>
        </p:blipFill>
        <p:spPr>
          <a:xfrm>
            <a:off x="6399281" y="3143855"/>
            <a:ext cx="1416419" cy="764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9BA405-4F74-4FA1-98FC-14E5FA143F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72" y="2995566"/>
            <a:ext cx="723900" cy="986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7F21E1-9744-4A3C-94B4-0A02CDE65B1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75" y="5200006"/>
            <a:ext cx="1485037" cy="1499997"/>
          </a:xfrm>
          <a:prstGeom prst="rect">
            <a:avLst/>
          </a:prstGeom>
        </p:spPr>
      </p:pic>
      <p:pic>
        <p:nvPicPr>
          <p:cNvPr id="12" name="Picture 11" descr="http://www.nerc.gov.jo/EchoBusV3.0/SystemAssets/8be3c986-50ce-4b99-bb4c-3111ccad85a8.png">
            <a:extLst>
              <a:ext uri="{FF2B5EF4-FFF2-40B4-BE49-F238E27FC236}">
                <a16:creationId xmlns:a16="http://schemas.microsoft.com/office/drawing/2014/main" id="{0066ABA3-B6BE-4B9C-AD64-CDCF8A5E6A2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328" y="1596212"/>
            <a:ext cx="1170367" cy="1058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65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7B7A-2C6A-4CA2-90A2-3D00BD27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7AB800"/>
                </a:solidFill>
              </a:rPr>
              <a:t>Sensitivity</a:t>
            </a:r>
            <a:r>
              <a:rPr lang="de-DE" dirty="0">
                <a:solidFill>
                  <a:srgbClr val="7AB800"/>
                </a:solidFill>
              </a:rPr>
              <a:t> </a:t>
            </a:r>
            <a:r>
              <a:rPr lang="de-DE" dirty="0" err="1">
                <a:solidFill>
                  <a:srgbClr val="7AB800"/>
                </a:solidFill>
              </a:rPr>
              <a:t>analysis</a:t>
            </a:r>
            <a:br>
              <a:rPr lang="de-DE" dirty="0"/>
            </a:b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, </a:t>
            </a:r>
            <a:r>
              <a:rPr lang="de-DE" dirty="0" err="1"/>
              <a:t>discount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capital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C2C72-E81F-452F-935C-90D579A9C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30" y="1284516"/>
            <a:ext cx="4274174" cy="2260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D6663B-74F3-4400-9EEC-A204DA47E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382" y="1298486"/>
            <a:ext cx="4241484" cy="226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2D2E36-95FA-4761-8D0D-B056B0FDD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148" y="3675380"/>
            <a:ext cx="4265365" cy="241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960D0B-A90C-4218-B7B2-944FAC06E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90" y="3652884"/>
            <a:ext cx="4274174" cy="244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3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9609-2A62-4AA1-A765-138C0E2C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AB800"/>
                </a:solidFill>
              </a:rPr>
              <a:t>How has the tool been used?</a:t>
            </a:r>
            <a:br>
              <a:rPr lang="en-US" dirty="0"/>
            </a:br>
            <a:r>
              <a:rPr lang="en-US" dirty="0"/>
              <a:t>Real case studies in Lebanon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C7386-F9E9-4BD1-B9AF-D282B79CC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The Project</a:t>
            </a:r>
          </a:p>
          <a:p>
            <a:pPr lvl="1"/>
            <a:r>
              <a:rPr lang="en-US" dirty="0"/>
              <a:t>Heating/Cooling solution for Dar El </a:t>
            </a:r>
            <a:r>
              <a:rPr lang="en-US" dirty="0" err="1"/>
              <a:t>Sadaka</a:t>
            </a:r>
            <a:r>
              <a:rPr lang="en-US" dirty="0"/>
              <a:t> orphanage, </a:t>
            </a:r>
            <a:r>
              <a:rPr lang="en-US" dirty="0" err="1"/>
              <a:t>Zahle</a:t>
            </a:r>
            <a:r>
              <a:rPr lang="en-US" dirty="0"/>
              <a:t> (11 buildings).</a:t>
            </a:r>
          </a:p>
          <a:p>
            <a:pPr>
              <a:spcBef>
                <a:spcPts val="1200"/>
              </a:spcBef>
            </a:pPr>
            <a:r>
              <a:rPr lang="en-US" b="1" u="sng" dirty="0"/>
              <a:t>Options:</a:t>
            </a:r>
          </a:p>
          <a:p>
            <a:pPr lvl="1"/>
            <a:r>
              <a:rPr lang="en-US" dirty="0"/>
              <a:t>Diesel Boilers, Air Conditioners &amp; PV System (Baseline)</a:t>
            </a:r>
          </a:p>
          <a:p>
            <a:pPr lvl="1"/>
            <a:r>
              <a:rPr lang="en-US" dirty="0"/>
              <a:t>Air Conditioners &amp; PV System (Option A)</a:t>
            </a:r>
          </a:p>
          <a:p>
            <a:pPr lvl="1"/>
            <a:r>
              <a:rPr lang="en-US" dirty="0"/>
              <a:t>High-Efficiency Heat Pump &amp; PV System (Option B), low-interest rate applies</a:t>
            </a:r>
          </a:p>
          <a:p>
            <a:pPr>
              <a:spcBef>
                <a:spcPts val="1200"/>
              </a:spcBef>
            </a:pPr>
            <a:r>
              <a:rPr lang="en-US" b="1" u="sng" dirty="0"/>
              <a:t>Tool Used For:</a:t>
            </a:r>
          </a:p>
          <a:p>
            <a:pPr lvl="1"/>
            <a:r>
              <a:rPr lang="en-US" dirty="0"/>
              <a:t>Feasibility study for 3 options</a:t>
            </a:r>
          </a:p>
          <a:p>
            <a:pPr lvl="1"/>
            <a:r>
              <a:rPr lang="en-US" dirty="0"/>
              <a:t>Evaluation considered initial investment, operation and maintenance costs, time-value of money, and interest rate</a:t>
            </a:r>
          </a:p>
          <a:p>
            <a:pPr>
              <a:spcBef>
                <a:spcPts val="1200"/>
              </a:spcBef>
            </a:pPr>
            <a:r>
              <a:rPr lang="en-US" b="1" u="sng" dirty="0"/>
              <a:t>Results:</a:t>
            </a:r>
          </a:p>
          <a:p>
            <a:pPr lvl="1"/>
            <a:r>
              <a:rPr lang="en-US" dirty="0"/>
              <a:t>Option B is most feasible considering 20-year calculation period. </a:t>
            </a:r>
          </a:p>
        </p:txBody>
      </p:sp>
    </p:spTree>
    <p:extLst>
      <p:ext uri="{BB962C8B-B14F-4D97-AF65-F5344CB8AC3E}">
        <p14:creationId xmlns:p14="http://schemas.microsoft.com/office/powerpoint/2010/main" val="115695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9609-2A62-4AA1-A765-138C0E2C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AB800"/>
                </a:solidFill>
              </a:rPr>
              <a:t>How has the tool been used?</a:t>
            </a:r>
            <a:br>
              <a:rPr lang="en-US" dirty="0"/>
            </a:br>
            <a:r>
              <a:rPr lang="en-US" dirty="0"/>
              <a:t>Real case studies in Lebanon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C7386-F9E9-4BD1-B9AF-D282B79CC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Chart to left shows results with normal interest rate, while chart to left includes low-interest rate. </a:t>
            </a:r>
          </a:p>
          <a:p>
            <a:r>
              <a:rPr lang="en-US" dirty="0"/>
              <a:t>Low rate only applies to Option B, which is why it turned out to be most </a:t>
            </a:r>
            <a:r>
              <a:rPr lang="en-US" dirty="0" err="1"/>
              <a:t>fesible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6638"/>
            <a:ext cx="4250267" cy="3442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491" y="2496639"/>
            <a:ext cx="4511443" cy="36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1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9BDFCD6-8D32-40AE-90C7-4801D33D23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3845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9BDFCD6-8D32-40AE-90C7-4801D33D23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BF69609-2A62-4AA1-A765-138C0E2C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AB800"/>
                </a:solidFill>
              </a:rPr>
              <a:t>How Will the tool been used?</a:t>
            </a:r>
            <a:br>
              <a:rPr lang="en-US" dirty="0"/>
            </a:br>
            <a:r>
              <a:rPr lang="en-US" dirty="0"/>
              <a:t>Likely roll out of the tool for NEEREA (In process)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9CBD97-9980-4532-B429-0C9E0B5D51A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07" y="1492469"/>
            <a:ext cx="2112579" cy="1884853"/>
          </a:xfrm>
          <a:prstGeom prst="rect">
            <a:avLst/>
          </a:prstGeom>
        </p:spPr>
      </p:pic>
      <p:pic>
        <p:nvPicPr>
          <p:cNvPr id="6150" name="Picture 6" descr="Image result for ecofys logo">
            <a:extLst>
              <a:ext uri="{FF2B5EF4-FFF2-40B4-BE49-F238E27FC236}">
                <a16:creationId xmlns:a16="http://schemas.microsoft.com/office/drawing/2014/main" id="{A8741999-61EA-4455-BAE2-9A6FB818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1" y="2060030"/>
            <a:ext cx="2371761" cy="87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lated image">
            <a:extLst>
              <a:ext uri="{FF2B5EF4-FFF2-40B4-BE49-F238E27FC236}">
                <a16:creationId xmlns:a16="http://schemas.microsoft.com/office/drawing/2014/main" id="{00422402-6FCB-4D22-AA45-642A7D0E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28" y="1793978"/>
            <a:ext cx="1302882" cy="130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65B445-7CFA-41D6-8A50-7FE72911C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540" y="3749765"/>
            <a:ext cx="841774" cy="10506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D1DD34-248E-44E1-894B-927E14A554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156" y="5311441"/>
            <a:ext cx="937589" cy="772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D05213-E302-45ED-9387-B054A5BC9C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01" y="5311441"/>
            <a:ext cx="937589" cy="7728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A985CB-8E60-41C7-98A1-C6EACE31E066}"/>
              </a:ext>
            </a:extLst>
          </p:cNvPr>
          <p:cNvSpPr/>
          <p:nvPr/>
        </p:nvSpPr>
        <p:spPr bwMode="auto">
          <a:xfrm>
            <a:off x="357352" y="1566041"/>
            <a:ext cx="8282151" cy="162910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C315AA-5B1A-4B48-BEE1-2DCD3ECC5390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 flipH="1">
            <a:off x="4498427" y="3195145"/>
            <a:ext cx="1" cy="4563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F322EA-6C41-4C9F-A0AB-84400A7BFA66}"/>
              </a:ext>
            </a:extLst>
          </p:cNvPr>
          <p:cNvCxnSpPr>
            <a:cxnSpLocks/>
          </p:cNvCxnSpPr>
          <p:nvPr/>
        </p:nvCxnSpPr>
        <p:spPr bwMode="auto">
          <a:xfrm flipH="1">
            <a:off x="1693950" y="3210046"/>
            <a:ext cx="1" cy="18375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42B007-3F62-4197-93BF-5BAB604C7C17}"/>
              </a:ext>
            </a:extLst>
          </p:cNvPr>
          <p:cNvCxnSpPr>
            <a:cxnSpLocks/>
          </p:cNvCxnSpPr>
          <p:nvPr/>
        </p:nvCxnSpPr>
        <p:spPr bwMode="auto">
          <a:xfrm flipH="1">
            <a:off x="7302902" y="3210045"/>
            <a:ext cx="1" cy="18375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E59B04-FF79-40B4-B874-24BB9A7CEC4F}"/>
              </a:ext>
            </a:extLst>
          </p:cNvPr>
          <p:cNvSpPr txBox="1"/>
          <p:nvPr/>
        </p:nvSpPr>
        <p:spPr>
          <a:xfrm>
            <a:off x="4919314" y="3377322"/>
            <a:ext cx="158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</a:t>
            </a:r>
          </a:p>
          <a:p>
            <a:r>
              <a:rPr lang="en-US" dirty="0"/>
              <a:t>central banks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F2C50D-EF88-4909-B04D-6785AE1F13B1}"/>
              </a:ext>
            </a:extLst>
          </p:cNvPr>
          <p:cNvSpPr txBox="1"/>
          <p:nvPr/>
        </p:nvSpPr>
        <p:spPr>
          <a:xfrm>
            <a:off x="1897351" y="3930127"/>
            <a:ext cx="158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 project developers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31B5F6-C483-42F5-BFCF-F50028D5A46B}"/>
              </a:ext>
            </a:extLst>
          </p:cNvPr>
          <p:cNvSpPr txBox="1"/>
          <p:nvPr/>
        </p:nvSpPr>
        <p:spPr>
          <a:xfrm>
            <a:off x="7502598" y="3930126"/>
            <a:ext cx="1586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 commercial banks</a:t>
            </a:r>
          </a:p>
        </p:txBody>
      </p:sp>
    </p:spTree>
    <p:extLst>
      <p:ext uri="{BB962C8B-B14F-4D97-AF65-F5344CB8AC3E}">
        <p14:creationId xmlns:p14="http://schemas.microsoft.com/office/powerpoint/2010/main" val="14038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F3C4B-A550-4C0B-8E5D-38BC2C10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7AB800"/>
                </a:solidFill>
              </a:rPr>
              <a:t>Thank you for your attention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pic>
        <p:nvPicPr>
          <p:cNvPr id="8194" name="Picture 2" descr="Image result for questions raise of hands picture">
            <a:extLst>
              <a:ext uri="{FF2B5EF4-FFF2-40B4-BE49-F238E27FC236}">
                <a16:creationId xmlns:a16="http://schemas.microsoft.com/office/drawing/2014/main" id="{97886A9F-9254-419D-9FE8-C9DD87E4B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44000" cy="44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5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768122"/>
              </p:ext>
            </p:extLst>
          </p:nvPr>
        </p:nvGraphicFramePr>
        <p:xfrm>
          <a:off x="4915670" y="-910476"/>
          <a:ext cx="4147825" cy="348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3504">
                <a:tc>
                  <a:txBody>
                    <a:bodyPr/>
                    <a:lstStyle/>
                    <a:p>
                      <a:endParaRPr lang="en-US" sz="1100" b="0" u="none" baseline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467">
                <a:tc>
                  <a:txBody>
                    <a:bodyPr/>
                    <a:lstStyle/>
                    <a:p>
                      <a:endParaRPr lang="en-US" sz="1100" b="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023">
                <a:tc>
                  <a:txBody>
                    <a:bodyPr/>
                    <a:lstStyle/>
                    <a:p>
                      <a:r>
                        <a:rPr lang="en-US" sz="1400" b="1" cap="all" dirty="0">
                          <a:solidFill>
                            <a:schemeClr val="accent2"/>
                          </a:solidFill>
                        </a:rPr>
                        <a:t>Farid comaty</a:t>
                      </a:r>
                      <a:endParaRPr lang="en-US" sz="1400" b="1" cap="all" baseline="0" dirty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100" b="0" baseline="0" dirty="0">
                          <a:solidFill>
                            <a:schemeClr val="accent1"/>
                          </a:solidFill>
                        </a:rPr>
                        <a:t>Senior Consultant, Energy Systems</a:t>
                      </a:r>
                    </a:p>
                    <a:p>
                      <a:r>
                        <a:rPr lang="en-US" sz="1100" b="0" baseline="0" dirty="0">
                          <a:solidFill>
                            <a:schemeClr val="accent1"/>
                          </a:solidFill>
                        </a:rPr>
                        <a:t>+49 (0) 30 297 73579-69</a:t>
                      </a:r>
                      <a:endParaRPr lang="en-US" sz="1100" b="0" u="none" baseline="0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de-DE" sz="1100" b="0" u="none" baseline="0" dirty="0">
                          <a:solidFill>
                            <a:schemeClr val="accent1"/>
                          </a:solidFill>
                          <a:hlinkClick r:id="rId2"/>
                        </a:rPr>
                        <a:t>farid</a:t>
                      </a:r>
                      <a:r>
                        <a:rPr lang="en-US" sz="1100" b="0" u="none" baseline="0" dirty="0">
                          <a:solidFill>
                            <a:schemeClr val="accent1"/>
                          </a:solidFill>
                          <a:hlinkClick r:id="rId2"/>
                        </a:rPr>
                        <a:t>.comaty@navigant.com</a:t>
                      </a:r>
                      <a:endParaRPr lang="en-US" sz="1100" b="0" baseline="0" dirty="0">
                        <a:solidFill>
                          <a:schemeClr val="accent1"/>
                        </a:solidFill>
                      </a:endParaRPr>
                    </a:p>
                    <a:p>
                      <a:endParaRPr lang="en-US" sz="1100" b="0" u="none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10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22A2-1722-44D0-82DC-5C03296A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 to be addressed in my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C2786-8577-4E1E-B256-F4C95B234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needs did we identify in the scope of financing energy efficiency measures 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tool have we developed to address those needs 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is our tool being used in practice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1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Object 75" hidden="1">
            <a:extLst>
              <a:ext uri="{FF2B5EF4-FFF2-40B4-BE49-F238E27FC236}">
                <a16:creationId xmlns:a16="http://schemas.microsoft.com/office/drawing/2014/main" id="{18623B8E-7297-424B-8A9E-57926C2FB1B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42239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6" name="Object 75" hidden="1">
                        <a:extLst>
                          <a:ext uri="{FF2B5EF4-FFF2-40B4-BE49-F238E27FC236}">
                            <a16:creationId xmlns:a16="http://schemas.microsoft.com/office/drawing/2014/main" id="{18623B8E-7297-424B-8A9E-57926C2FB1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A91D967-4D1C-4793-9037-B6512B64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noProof="0" dirty="0"/>
            </a:br>
            <a:r>
              <a:rPr lang="en-GB" noProof="0" dirty="0">
                <a:solidFill>
                  <a:srgbClr val="7AB800"/>
                </a:solidFill>
              </a:rPr>
              <a:t>Need number One</a:t>
            </a:r>
            <a:br>
              <a:rPr lang="en-GB" noProof="0" dirty="0"/>
            </a:br>
            <a:r>
              <a:rPr lang="en-GB" noProof="0" dirty="0"/>
              <a:t>Majority not conducting economic valuations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E0E774B3-EB73-4EAB-9C71-1EEBA3AD4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9675" r="2344" b="10471"/>
          <a:stretch/>
        </p:blipFill>
        <p:spPr>
          <a:xfrm>
            <a:off x="323799" y="1979223"/>
            <a:ext cx="1068244" cy="7121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4F5141-F56C-4A2C-94C9-6D046640C4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7" y="4963198"/>
            <a:ext cx="1054324" cy="702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DD624F-C26A-4D6A-A52E-49AFBD38D6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9" y="3434449"/>
            <a:ext cx="1068244" cy="712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87C75B-5AC8-42AC-9D3E-9511EE5BD20B}"/>
              </a:ext>
            </a:extLst>
          </p:cNvPr>
          <p:cNvSpPr txBox="1"/>
          <p:nvPr/>
        </p:nvSpPr>
        <p:spPr>
          <a:xfrm>
            <a:off x="6589359" y="2079595"/>
            <a:ext cx="2293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Static payback period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FE7C709-280D-40D4-AC03-874049CCB00A}"/>
              </a:ext>
            </a:extLst>
          </p:cNvPr>
          <p:cNvSpPr/>
          <p:nvPr/>
        </p:nvSpPr>
        <p:spPr bwMode="auto">
          <a:xfrm>
            <a:off x="5213232" y="2090235"/>
            <a:ext cx="1356382" cy="55035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5208378-50D8-402F-9C9D-0D4B361FB07D}"/>
              </a:ext>
            </a:extLst>
          </p:cNvPr>
          <p:cNvSpPr/>
          <p:nvPr/>
        </p:nvSpPr>
        <p:spPr bwMode="auto">
          <a:xfrm flipH="1">
            <a:off x="4104163" y="1889597"/>
            <a:ext cx="1109069" cy="1346340"/>
          </a:xfrm>
          <a:prstGeom prst="rightArrow">
            <a:avLst>
              <a:gd name="adj1" fmla="val 50000"/>
              <a:gd name="adj2" fmla="val 3179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6521F4-AFAE-4CB1-B36E-C2EFA89D5641}"/>
              </a:ext>
            </a:extLst>
          </p:cNvPr>
          <p:cNvSpPr txBox="1"/>
          <p:nvPr/>
        </p:nvSpPr>
        <p:spPr>
          <a:xfrm>
            <a:off x="1809258" y="2064241"/>
            <a:ext cx="229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Economic Assessment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69F274-10D3-46C7-BCC5-BC33E08C5368}"/>
              </a:ext>
            </a:extLst>
          </p:cNvPr>
          <p:cNvSpPr txBox="1"/>
          <p:nvPr/>
        </p:nvSpPr>
        <p:spPr>
          <a:xfrm>
            <a:off x="6589359" y="2636708"/>
            <a:ext cx="2293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AB800"/>
                </a:solidFill>
              </a:rPr>
              <a:t>Net Present Valuation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E9B5CF-818D-4274-B250-B7A1E3956017}"/>
              </a:ext>
            </a:extLst>
          </p:cNvPr>
          <p:cNvSpPr txBox="1"/>
          <p:nvPr/>
        </p:nvSpPr>
        <p:spPr>
          <a:xfrm>
            <a:off x="1757467" y="3514662"/>
            <a:ext cx="229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Economic Assessment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4FF82A-7106-4677-8347-0F3954B24F14}"/>
              </a:ext>
            </a:extLst>
          </p:cNvPr>
          <p:cNvSpPr txBox="1"/>
          <p:nvPr/>
        </p:nvSpPr>
        <p:spPr>
          <a:xfrm>
            <a:off x="1701566" y="5105439"/>
            <a:ext cx="229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Economic Assessment 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59BBA86-8F8F-413E-94B8-2B88D060EC3E}"/>
              </a:ext>
            </a:extLst>
          </p:cNvPr>
          <p:cNvSpPr/>
          <p:nvPr/>
        </p:nvSpPr>
        <p:spPr bwMode="auto">
          <a:xfrm flipH="1">
            <a:off x="4061932" y="3535469"/>
            <a:ext cx="1109067" cy="806039"/>
          </a:xfrm>
          <a:prstGeom prst="rightArrow">
            <a:avLst>
              <a:gd name="adj1" fmla="val 50000"/>
              <a:gd name="adj2" fmla="val 33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BA17579F-FB28-48FA-93E4-A60952C35B75}"/>
              </a:ext>
            </a:extLst>
          </p:cNvPr>
          <p:cNvSpPr/>
          <p:nvPr/>
        </p:nvSpPr>
        <p:spPr bwMode="auto">
          <a:xfrm flipH="1">
            <a:off x="4147163" y="4920688"/>
            <a:ext cx="1057275" cy="1125136"/>
          </a:xfrm>
          <a:prstGeom prst="rightArrow">
            <a:avLst>
              <a:gd name="adj1" fmla="val 50000"/>
              <a:gd name="adj2" fmla="val 2117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FAFD12-AB6E-4352-95DA-AA7EB992FAA9}"/>
              </a:ext>
            </a:extLst>
          </p:cNvPr>
          <p:cNvSpPr txBox="1"/>
          <p:nvPr/>
        </p:nvSpPr>
        <p:spPr>
          <a:xfrm>
            <a:off x="4253111" y="3322953"/>
            <a:ext cx="788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30%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0259B67-B66B-4840-858E-E0B6DC16220D}"/>
              </a:ext>
            </a:extLst>
          </p:cNvPr>
          <p:cNvSpPr/>
          <p:nvPr/>
        </p:nvSpPr>
        <p:spPr bwMode="auto">
          <a:xfrm>
            <a:off x="5177082" y="3329335"/>
            <a:ext cx="1340141" cy="721051"/>
          </a:xfrm>
          <a:prstGeom prst="rightArrow">
            <a:avLst>
              <a:gd name="adj1" fmla="val 50000"/>
              <a:gd name="adj2" fmla="val 2882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79A6D042-52F7-475C-88D3-C7F30937CBC1}"/>
              </a:ext>
            </a:extLst>
          </p:cNvPr>
          <p:cNvSpPr/>
          <p:nvPr/>
        </p:nvSpPr>
        <p:spPr bwMode="auto">
          <a:xfrm>
            <a:off x="5176965" y="3987703"/>
            <a:ext cx="1332883" cy="49826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BA4A57-1686-4FB0-BBB3-192B42910664}"/>
              </a:ext>
            </a:extLst>
          </p:cNvPr>
          <p:cNvSpPr txBox="1"/>
          <p:nvPr/>
        </p:nvSpPr>
        <p:spPr>
          <a:xfrm>
            <a:off x="5017765" y="3038717"/>
            <a:ext cx="788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40%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368612-D135-48DC-AD60-D688A57BF111}"/>
              </a:ext>
            </a:extLst>
          </p:cNvPr>
          <p:cNvSpPr txBox="1"/>
          <p:nvPr/>
        </p:nvSpPr>
        <p:spPr>
          <a:xfrm>
            <a:off x="5104108" y="4375511"/>
            <a:ext cx="788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AB800"/>
                </a:solidFill>
              </a:rPr>
              <a:t>30%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EFC8F3-68FA-4B60-8AF0-D2340BF1054A}"/>
              </a:ext>
            </a:extLst>
          </p:cNvPr>
          <p:cNvSpPr txBox="1"/>
          <p:nvPr/>
        </p:nvSpPr>
        <p:spPr>
          <a:xfrm>
            <a:off x="6577316" y="3756209"/>
            <a:ext cx="229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7AB800"/>
                </a:solidFill>
              </a:rPr>
              <a:t>Net Present Valuation</a:t>
            </a:r>
          </a:p>
          <a:p>
            <a:pPr algn="ctr"/>
            <a:r>
              <a:rPr lang="en-US" sz="1100">
                <a:solidFill>
                  <a:srgbClr val="7AB800"/>
                </a:solidFill>
              </a:rPr>
              <a:t>(NEEREA obligation)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5B0BA8-481C-47C8-8C17-80077E822240}"/>
              </a:ext>
            </a:extLst>
          </p:cNvPr>
          <p:cNvSpPr txBox="1"/>
          <p:nvPr/>
        </p:nvSpPr>
        <p:spPr>
          <a:xfrm>
            <a:off x="6577316" y="3319091"/>
            <a:ext cx="2293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Static payback period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3228E1-41E5-4315-9F06-6350B77233AE}"/>
              </a:ext>
            </a:extLst>
          </p:cNvPr>
          <p:cNvSpPr txBox="1"/>
          <p:nvPr/>
        </p:nvSpPr>
        <p:spPr>
          <a:xfrm>
            <a:off x="5361834" y="2593540"/>
            <a:ext cx="788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7AB800"/>
                </a:solidFill>
              </a:rPr>
              <a:t>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59D26C-2471-4029-BCC0-C738B0DBCECC}"/>
              </a:ext>
            </a:extLst>
          </p:cNvPr>
          <p:cNvSpPr txBox="1"/>
          <p:nvPr/>
        </p:nvSpPr>
        <p:spPr>
          <a:xfrm>
            <a:off x="5275716" y="1849703"/>
            <a:ext cx="788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750A2D-41EE-4414-8CAC-66A6DE2AFCFA}"/>
              </a:ext>
            </a:extLst>
          </p:cNvPr>
          <p:cNvSpPr txBox="1"/>
          <p:nvPr/>
        </p:nvSpPr>
        <p:spPr>
          <a:xfrm>
            <a:off x="4362489" y="1824771"/>
            <a:ext cx="788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80%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042B45-49BE-4417-ACF7-CCB5F9D9280F}"/>
              </a:ext>
            </a:extLst>
          </p:cNvPr>
          <p:cNvSpPr txBox="1"/>
          <p:nvPr/>
        </p:nvSpPr>
        <p:spPr>
          <a:xfrm>
            <a:off x="4368536" y="4765675"/>
            <a:ext cx="788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50%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E882C5ED-9DA5-4618-98AE-C6CE48C85920}"/>
              </a:ext>
            </a:extLst>
          </p:cNvPr>
          <p:cNvSpPr/>
          <p:nvPr/>
        </p:nvSpPr>
        <p:spPr bwMode="auto">
          <a:xfrm>
            <a:off x="5210525" y="4937034"/>
            <a:ext cx="1340141" cy="728376"/>
          </a:xfrm>
          <a:prstGeom prst="rightArrow">
            <a:avLst>
              <a:gd name="adj1" fmla="val 50000"/>
              <a:gd name="adj2" fmla="val 2882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11494A5B-5156-440E-ABC7-06D98520152C}"/>
              </a:ext>
            </a:extLst>
          </p:cNvPr>
          <p:cNvSpPr/>
          <p:nvPr/>
        </p:nvSpPr>
        <p:spPr bwMode="auto">
          <a:xfrm>
            <a:off x="5200248" y="5633888"/>
            <a:ext cx="1332883" cy="24730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FA907F-10B3-4EB1-8C26-658E14340E9C}"/>
              </a:ext>
            </a:extLst>
          </p:cNvPr>
          <p:cNvSpPr txBox="1"/>
          <p:nvPr/>
        </p:nvSpPr>
        <p:spPr>
          <a:xfrm>
            <a:off x="5104108" y="4733115"/>
            <a:ext cx="788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40%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9409D9-8A96-42CF-B973-3F039A87D25A}"/>
              </a:ext>
            </a:extLst>
          </p:cNvPr>
          <p:cNvSpPr txBox="1"/>
          <p:nvPr/>
        </p:nvSpPr>
        <p:spPr>
          <a:xfrm>
            <a:off x="5183624" y="5788955"/>
            <a:ext cx="788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7AB800"/>
                </a:solidFill>
              </a:rPr>
              <a:t>10%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FBD049-3BDD-48D3-880F-37776F18CE5B}"/>
              </a:ext>
            </a:extLst>
          </p:cNvPr>
          <p:cNvSpPr txBox="1"/>
          <p:nvPr/>
        </p:nvSpPr>
        <p:spPr>
          <a:xfrm>
            <a:off x="6560825" y="4776921"/>
            <a:ext cx="2293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Static payback period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947467-3B56-4B6C-816E-765E05102ADF}"/>
              </a:ext>
            </a:extLst>
          </p:cNvPr>
          <p:cNvSpPr txBox="1"/>
          <p:nvPr/>
        </p:nvSpPr>
        <p:spPr>
          <a:xfrm>
            <a:off x="6548781" y="5436418"/>
            <a:ext cx="2293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7AB800"/>
                </a:solidFill>
              </a:rPr>
              <a:t>Net Present Valuation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11F8AD-249D-44EF-A99B-0F5AC41DE5FF}"/>
              </a:ext>
            </a:extLst>
          </p:cNvPr>
          <p:cNvSpPr txBox="1"/>
          <p:nvPr/>
        </p:nvSpPr>
        <p:spPr>
          <a:xfrm>
            <a:off x="-25239" y="2789518"/>
            <a:ext cx="182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17 project developers interviewed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E13B59-3ECD-4F1B-BB86-25404ED72D12}"/>
              </a:ext>
            </a:extLst>
          </p:cNvPr>
          <p:cNvSpPr txBox="1"/>
          <p:nvPr/>
        </p:nvSpPr>
        <p:spPr>
          <a:xfrm>
            <a:off x="-54259" y="4314067"/>
            <a:ext cx="182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21 project developers interviewed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ABA145-B198-4AC2-A8F6-B15F3D86D805}"/>
              </a:ext>
            </a:extLst>
          </p:cNvPr>
          <p:cNvSpPr txBox="1"/>
          <p:nvPr/>
        </p:nvSpPr>
        <p:spPr>
          <a:xfrm>
            <a:off x="-38676" y="5773150"/>
            <a:ext cx="182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22 project developers interviewed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E0931C-E546-4554-B266-48385F83E411}"/>
              </a:ext>
            </a:extLst>
          </p:cNvPr>
          <p:cNvSpPr txBox="1"/>
          <p:nvPr/>
        </p:nvSpPr>
        <p:spPr>
          <a:xfrm>
            <a:off x="1915753" y="1287596"/>
            <a:ext cx="689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Do you conduct a cost benefit analysis</a:t>
            </a:r>
          </a:p>
          <a:p>
            <a:pPr algn="ctr"/>
            <a:r>
              <a:rPr lang="en-US" sz="1200" b="1" dirty="0"/>
              <a:t> for choosing heating and cooling designs?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C980A08-737A-4ADA-8013-F8C4BBA060DC}"/>
              </a:ext>
            </a:extLst>
          </p:cNvPr>
          <p:cNvCxnSpPr>
            <a:cxnSpLocks/>
          </p:cNvCxnSpPr>
          <p:nvPr/>
        </p:nvCxnSpPr>
        <p:spPr bwMode="auto">
          <a:xfrm>
            <a:off x="2501112" y="3440271"/>
            <a:ext cx="719175" cy="772196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0A4CC5-20F0-4AC5-A713-82D88EC7E0F0}"/>
              </a:ext>
            </a:extLst>
          </p:cNvPr>
          <p:cNvCxnSpPr>
            <a:cxnSpLocks/>
          </p:cNvCxnSpPr>
          <p:nvPr/>
        </p:nvCxnSpPr>
        <p:spPr bwMode="auto">
          <a:xfrm flipV="1">
            <a:off x="2481367" y="3440272"/>
            <a:ext cx="660788" cy="772195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78D9E99-A90A-4911-BE49-8E13BB671144}"/>
              </a:ext>
            </a:extLst>
          </p:cNvPr>
          <p:cNvCxnSpPr>
            <a:cxnSpLocks/>
          </p:cNvCxnSpPr>
          <p:nvPr/>
        </p:nvCxnSpPr>
        <p:spPr bwMode="auto">
          <a:xfrm>
            <a:off x="2470347" y="5036669"/>
            <a:ext cx="719175" cy="772196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1732A9E-49EF-4D81-B9E0-A95B6C215D53}"/>
              </a:ext>
            </a:extLst>
          </p:cNvPr>
          <p:cNvCxnSpPr>
            <a:cxnSpLocks/>
          </p:cNvCxnSpPr>
          <p:nvPr/>
        </p:nvCxnSpPr>
        <p:spPr bwMode="auto">
          <a:xfrm flipV="1">
            <a:off x="2450602" y="5036670"/>
            <a:ext cx="660788" cy="772195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0E8776-0786-4754-AD77-9A142355DF00}"/>
              </a:ext>
            </a:extLst>
          </p:cNvPr>
          <p:cNvCxnSpPr>
            <a:cxnSpLocks/>
          </p:cNvCxnSpPr>
          <p:nvPr/>
        </p:nvCxnSpPr>
        <p:spPr bwMode="auto">
          <a:xfrm>
            <a:off x="2501112" y="1918263"/>
            <a:ext cx="719175" cy="772196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0B189B-55CA-462F-8C4E-6DD31581FFF2}"/>
              </a:ext>
            </a:extLst>
          </p:cNvPr>
          <p:cNvCxnSpPr>
            <a:cxnSpLocks/>
          </p:cNvCxnSpPr>
          <p:nvPr/>
        </p:nvCxnSpPr>
        <p:spPr bwMode="auto">
          <a:xfrm flipV="1">
            <a:off x="2481367" y="1918264"/>
            <a:ext cx="660788" cy="772195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6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DBE0-F147-45A1-9AE2-82335DC4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AB800"/>
                </a:solidFill>
              </a:rPr>
              <a:t>Need number two</a:t>
            </a:r>
            <a:br>
              <a:rPr lang="en-US" dirty="0">
                <a:solidFill>
                  <a:srgbClr val="7AB8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alter the mindset of payback calculations</a:t>
            </a:r>
            <a:endParaRPr lang="en-US" dirty="0">
              <a:solidFill>
                <a:srgbClr val="7AB8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C0E966-C6E2-4ECA-ACC4-A20C2734F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Advantage</a:t>
            </a:r>
          </a:p>
          <a:p>
            <a:r>
              <a:rPr lang="en-US" dirty="0"/>
              <a:t>Simple and easy method use to compare options</a:t>
            </a:r>
          </a:p>
          <a:p>
            <a:r>
              <a:rPr lang="en-US" dirty="0"/>
              <a:t>Simple language to talk with client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</a:t>
            </a:r>
            <a:r>
              <a:rPr lang="en-US" dirty="0" err="1"/>
              <a:t>isadvantage</a:t>
            </a:r>
            <a:endParaRPr lang="en-US" dirty="0"/>
          </a:p>
          <a:p>
            <a:r>
              <a:rPr lang="de-DE" dirty="0"/>
              <a:t>D</a:t>
            </a:r>
            <a:r>
              <a:rPr lang="en-US" dirty="0" err="1"/>
              <a:t>oes</a:t>
            </a:r>
            <a:r>
              <a:rPr lang="en-US" dirty="0"/>
              <a:t> </a:t>
            </a:r>
            <a:r>
              <a:rPr lang="en-US" b="1" dirty="0"/>
              <a:t>NOT</a:t>
            </a:r>
            <a:r>
              <a:rPr lang="en-US" dirty="0"/>
              <a:t> indicate the profitability of the asset over its lifespan</a:t>
            </a:r>
          </a:p>
          <a:p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allow benchmarking of options with re-investments</a:t>
            </a:r>
          </a:p>
          <a:p>
            <a:r>
              <a:rPr lang="de-DE" dirty="0"/>
              <a:t>D</a:t>
            </a:r>
            <a:r>
              <a:rPr lang="en-US" dirty="0" err="1"/>
              <a:t>oes</a:t>
            </a:r>
            <a:r>
              <a:rPr lang="en-US" dirty="0"/>
              <a:t> </a:t>
            </a:r>
            <a:r>
              <a:rPr lang="en-US" b="1" dirty="0"/>
              <a:t>NOT</a:t>
            </a:r>
            <a:r>
              <a:rPr lang="en-US" dirty="0"/>
              <a:t> take into account the time value of money</a:t>
            </a:r>
          </a:p>
          <a:p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allow project developer to communicate with financial institutions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7AB800"/>
                </a:solidFill>
              </a:rPr>
              <a:t>Solution</a:t>
            </a:r>
          </a:p>
          <a:p>
            <a:r>
              <a:rPr lang="en-US" dirty="0">
                <a:solidFill>
                  <a:srgbClr val="7AB800"/>
                </a:solidFill>
              </a:rPr>
              <a:t>Need a tool that can illustrate the value of NPV vs Payback for our customers  </a:t>
            </a:r>
          </a:p>
          <a:p>
            <a:r>
              <a:rPr lang="en-US" dirty="0">
                <a:solidFill>
                  <a:srgbClr val="7AB800"/>
                </a:solidFill>
              </a:rPr>
              <a:t>Need a tool that can help me benchmark different energy efficiency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0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DBE0-F147-45A1-9AE2-82335DC4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AB800"/>
                </a:solidFill>
              </a:rPr>
              <a:t>Need number three</a:t>
            </a:r>
            <a:br>
              <a:rPr lang="en-US" dirty="0">
                <a:solidFill>
                  <a:srgbClr val="7AB8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Improve the calculation of net present valuation</a:t>
            </a:r>
            <a:endParaRPr lang="en-US" dirty="0">
              <a:solidFill>
                <a:srgbClr val="7AB8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C0E966-C6E2-4ECA-ACC4-A20C2734F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calculation approach is not uniform across applications</a:t>
            </a:r>
          </a:p>
          <a:p>
            <a:pPr marL="573087" lvl="1" indent="-342900">
              <a:buFont typeface="Arial" panose="020B0604020202020204" pitchFamily="34" charset="0"/>
              <a:buChar char="•"/>
            </a:pPr>
            <a:r>
              <a:rPr lang="en-US" dirty="0"/>
              <a:t>Some consider free risk loans over the whole life</a:t>
            </a:r>
          </a:p>
          <a:p>
            <a:pPr marL="573087" lvl="1" indent="-342900">
              <a:buFont typeface="Arial" panose="020B0604020202020204" pitchFamily="34" charset="0"/>
              <a:buChar char="•"/>
            </a:pPr>
            <a:r>
              <a:rPr lang="en-US" dirty="0"/>
              <a:t>Some consider discount rates but do not share the rate</a:t>
            </a:r>
          </a:p>
          <a:p>
            <a:pPr marL="573087" lvl="1" indent="-342900">
              <a:buFont typeface="Arial" panose="020B0604020202020204" pitchFamily="34" charset="0"/>
              <a:buChar char="•"/>
            </a:pPr>
            <a:r>
              <a:rPr lang="en-US" dirty="0"/>
              <a:t>Some consider the grace period as totally free (no interest rate)</a:t>
            </a:r>
          </a:p>
          <a:p>
            <a:pPr marL="573087" lvl="1" indent="-342900">
              <a:buFont typeface="Arial" panose="020B0604020202020204" pitchFamily="34" charset="0"/>
              <a:buChar char="•"/>
            </a:pPr>
            <a:r>
              <a:rPr lang="en-US" dirty="0"/>
              <a:t>Some do not consider inflation and energy price fluctuations</a:t>
            </a:r>
          </a:p>
          <a:p>
            <a:pPr marL="573087" lvl="1" indent="-342900">
              <a:buFont typeface="Arial" panose="020B0604020202020204" pitchFamily="34" charset="0"/>
              <a:buChar char="•"/>
            </a:pPr>
            <a:r>
              <a:rPr lang="en-US" dirty="0"/>
              <a:t>Some do not consider depreciation over the lifetime neither considers </a:t>
            </a:r>
          </a:p>
          <a:p>
            <a:pPr marL="230187" lvl="1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Methodology of calculation is not accurate</a:t>
            </a:r>
          </a:p>
          <a:p>
            <a:pPr marL="573087" lvl="1" indent="-342900">
              <a:buFont typeface="Arial" panose="020B0604020202020204" pitchFamily="34" charset="0"/>
              <a:buChar char="•"/>
            </a:pPr>
            <a:r>
              <a:rPr lang="en-US" dirty="0"/>
              <a:t>The difference in capital cost with the baseline is not taken into account which influence the NPV of the measure</a:t>
            </a:r>
          </a:p>
          <a:p>
            <a:pPr marL="573087" lvl="1" indent="-342900">
              <a:buFont typeface="Arial" panose="020B0604020202020204" pitchFamily="34" charset="0"/>
              <a:buChar char="•"/>
            </a:pPr>
            <a:r>
              <a:rPr lang="en-US" dirty="0"/>
              <a:t>When assessing heat pumps, only heating options were compared to baseline, whereas it’s the benefits of heating + cooling that should be considered</a:t>
            </a:r>
          </a:p>
          <a:p>
            <a:pPr marL="230187" lvl="1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Inputs are not fixed and outputs are not standardized</a:t>
            </a:r>
          </a:p>
          <a:p>
            <a:pPr marL="0" indent="0">
              <a:buNone/>
            </a:pPr>
            <a:endParaRPr lang="en-US" sz="1600" dirty="0"/>
          </a:p>
          <a:p>
            <a:pPr marL="342900" indent="-342900">
              <a:buFont typeface="+mj-lt"/>
              <a:buAutoNum type="arabicPeriod" startAt="4"/>
            </a:pPr>
            <a:r>
              <a:rPr lang="en-US" dirty="0"/>
              <a:t>Setting a technology baseline to compare each energy efficiency measure</a:t>
            </a:r>
          </a:p>
        </p:txBody>
      </p:sp>
    </p:spTree>
    <p:extLst>
      <p:ext uri="{BB962C8B-B14F-4D97-AF65-F5344CB8AC3E}">
        <p14:creationId xmlns:p14="http://schemas.microsoft.com/office/powerpoint/2010/main" val="177419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DBE0-F147-45A1-9AE2-82335DC4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AB800"/>
                </a:solidFill>
              </a:rPr>
              <a:t>Need number four</a:t>
            </a:r>
            <a:br>
              <a:rPr lang="en-US" dirty="0">
                <a:solidFill>
                  <a:srgbClr val="7AB8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understand the impact of input variables</a:t>
            </a:r>
            <a:endParaRPr lang="en-US" dirty="0">
              <a:solidFill>
                <a:srgbClr val="7AB8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C0E966-C6E2-4ECA-ACC4-A20C2734F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Questions raised by project developers during training sessions: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“How will an increase or decrease in energy prices affect the net present valuation of my heat pump?”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“How will the grace period or the interest loan affect the payments I need to do the bank?”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“How does the grace period or the interest loan affect the net present value of energy efficient options?”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“What is the maximum allowable risk I can take in this project so that it is still financially attractive?”</a:t>
            </a:r>
          </a:p>
        </p:txBody>
      </p:sp>
    </p:spTree>
    <p:extLst>
      <p:ext uri="{BB962C8B-B14F-4D97-AF65-F5344CB8AC3E}">
        <p14:creationId xmlns:p14="http://schemas.microsoft.com/office/powerpoint/2010/main" val="341027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ECBAF49-C571-42E5-8C83-F3442A2BEF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33295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ECBAF49-C571-42E5-8C83-F3442A2BEF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83D6C1A-36A1-462B-88B4-47D28162B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90" y="2495734"/>
            <a:ext cx="8634120" cy="365348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243E6-595D-4D7E-B053-885DDD59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7AB800"/>
                </a:solidFill>
              </a:rPr>
              <a:t>What</a:t>
            </a:r>
            <a:r>
              <a:rPr lang="de-DE" dirty="0">
                <a:solidFill>
                  <a:srgbClr val="7AB800"/>
                </a:solidFill>
              </a:rPr>
              <a:t> </a:t>
            </a:r>
            <a:r>
              <a:rPr lang="de-DE" dirty="0" err="1">
                <a:solidFill>
                  <a:srgbClr val="7AB800"/>
                </a:solidFill>
              </a:rPr>
              <a:t>did</a:t>
            </a:r>
            <a:r>
              <a:rPr lang="de-DE" dirty="0">
                <a:solidFill>
                  <a:srgbClr val="7AB800"/>
                </a:solidFill>
              </a:rPr>
              <a:t> </a:t>
            </a:r>
            <a:r>
              <a:rPr lang="de-DE" dirty="0" err="1">
                <a:solidFill>
                  <a:srgbClr val="7AB800"/>
                </a:solidFill>
              </a:rPr>
              <a:t>we</a:t>
            </a:r>
            <a:r>
              <a:rPr lang="de-DE" dirty="0">
                <a:solidFill>
                  <a:srgbClr val="7AB800"/>
                </a:solidFill>
              </a:rPr>
              <a:t> do?</a:t>
            </a:r>
            <a:br>
              <a:rPr lang="de-DE" dirty="0"/>
            </a:br>
            <a:r>
              <a:rPr lang="de-DE" dirty="0" err="1"/>
              <a:t>Capacity</a:t>
            </a:r>
            <a:r>
              <a:rPr lang="de-DE" dirty="0"/>
              <a:t>-Building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assessments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2A4EB-2518-4C82-88E2-B57E6C262A68}"/>
              </a:ext>
            </a:extLst>
          </p:cNvPr>
          <p:cNvSpPr txBox="1"/>
          <p:nvPr/>
        </p:nvSpPr>
        <p:spPr>
          <a:xfrm>
            <a:off x="267026" y="1326183"/>
            <a:ext cx="8665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Ecofys</a:t>
            </a:r>
            <a:r>
              <a:rPr lang="en-US" sz="1400" dirty="0"/>
              <a:t> developed a dynamic standardized excel-based tool to evaluate the cost effectiveness of heating and cooling technologies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tool is designed to take financial and macro economic inputs tailored to each country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Trainings were organized with project developers in parallel to the national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Feedback from participants was used to enhance and tweak the tool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5FCB4-F9C0-4CB9-AABD-E3D038A47E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84"/>
          <a:stretch/>
        </p:blipFill>
        <p:spPr>
          <a:xfrm>
            <a:off x="215590" y="4340406"/>
            <a:ext cx="3359474" cy="18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2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439E-5EA0-454C-B25E-A94E5ED43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7AB800"/>
                </a:solidFill>
              </a:rPr>
              <a:t>Structured Inputs</a:t>
            </a:r>
            <a:br>
              <a:rPr lang="de-DE" dirty="0"/>
            </a:br>
            <a:r>
              <a:rPr lang="de-DE" dirty="0"/>
              <a:t>Financial, </a:t>
            </a:r>
            <a:r>
              <a:rPr lang="de-DE" dirty="0" err="1"/>
              <a:t>macro-economic</a:t>
            </a:r>
            <a:r>
              <a:rPr lang="de-DE" dirty="0"/>
              <a:t> &amp; Engineering Input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9060F8-6F51-4CBB-B19D-AD54FA678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40" y="1238250"/>
            <a:ext cx="2375889" cy="1134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333091-53A2-413F-996F-6A70DEC91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795" y="1248410"/>
            <a:ext cx="5805805" cy="4988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1122B7-A0BA-4221-825A-4A9B71892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90" y="3360420"/>
            <a:ext cx="1002930" cy="181368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F5BE9F-DADA-4C90-B07C-F92432F4EA61}"/>
              </a:ext>
            </a:extLst>
          </p:cNvPr>
          <p:cNvCxnSpPr/>
          <p:nvPr/>
        </p:nvCxnSpPr>
        <p:spPr bwMode="auto">
          <a:xfrm flipV="1">
            <a:off x="769620" y="2372385"/>
            <a:ext cx="190500" cy="7670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AC95593-1EC6-4D51-A6EC-F82F082E374D}"/>
              </a:ext>
            </a:extLst>
          </p:cNvPr>
          <p:cNvCxnSpPr/>
          <p:nvPr/>
        </p:nvCxnSpPr>
        <p:spPr bwMode="auto">
          <a:xfrm flipV="1">
            <a:off x="1218520" y="2599214"/>
            <a:ext cx="1457392" cy="6316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08F63D-6478-474C-B8AB-D126F859B5C8}"/>
              </a:ext>
            </a:extLst>
          </p:cNvPr>
          <p:cNvCxnSpPr/>
          <p:nvPr/>
        </p:nvCxnSpPr>
        <p:spPr bwMode="auto">
          <a:xfrm>
            <a:off x="1422584" y="4122420"/>
            <a:ext cx="121797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E0E89B-AA24-4394-8AFB-29767995FEC3}"/>
              </a:ext>
            </a:extLst>
          </p:cNvPr>
          <p:cNvCxnSpPr/>
          <p:nvPr/>
        </p:nvCxnSpPr>
        <p:spPr bwMode="auto">
          <a:xfrm>
            <a:off x="1218520" y="4792980"/>
            <a:ext cx="1392009" cy="6781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AD0C1D1-384B-4A8B-8B1D-F484B8FD7DEB}"/>
              </a:ext>
            </a:extLst>
          </p:cNvPr>
          <p:cNvSpPr txBox="1"/>
          <p:nvPr/>
        </p:nvSpPr>
        <p:spPr>
          <a:xfrm>
            <a:off x="82867" y="2501925"/>
            <a:ext cx="84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Finance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8E2AA4-A274-4685-9016-1459B9518C6B}"/>
              </a:ext>
            </a:extLst>
          </p:cNvPr>
          <p:cNvSpPr txBox="1"/>
          <p:nvPr/>
        </p:nvSpPr>
        <p:spPr>
          <a:xfrm>
            <a:off x="1376701" y="2549711"/>
            <a:ext cx="84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Economy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68D67A-B204-4924-8C1D-5FF30095253B}"/>
              </a:ext>
            </a:extLst>
          </p:cNvPr>
          <p:cNvSpPr txBox="1"/>
          <p:nvPr/>
        </p:nvSpPr>
        <p:spPr>
          <a:xfrm>
            <a:off x="1497976" y="3615035"/>
            <a:ext cx="97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Equipment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392FD7-017E-44A4-B046-E208349762A0}"/>
              </a:ext>
            </a:extLst>
          </p:cNvPr>
          <p:cNvSpPr txBox="1"/>
          <p:nvPr/>
        </p:nvSpPr>
        <p:spPr>
          <a:xfrm>
            <a:off x="1509757" y="4573476"/>
            <a:ext cx="110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Engineering data</a:t>
            </a:r>
          </a:p>
        </p:txBody>
      </p:sp>
    </p:spTree>
    <p:extLst>
      <p:ext uri="{BB962C8B-B14F-4D97-AF65-F5344CB8AC3E}">
        <p14:creationId xmlns:p14="http://schemas.microsoft.com/office/powerpoint/2010/main" val="150448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255AE-27D6-4ABB-9958-24309A3F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7AB800"/>
                </a:solidFill>
              </a:rPr>
              <a:t>Visual Outputs</a:t>
            </a:r>
            <a:br>
              <a:rPr lang="de-DE" dirty="0"/>
            </a:br>
            <a:r>
              <a:rPr lang="de-DE" dirty="0"/>
              <a:t>Financial </a:t>
            </a:r>
            <a:r>
              <a:rPr lang="de-DE" dirty="0" err="1"/>
              <a:t>indicators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0F1A-3C42-4B43-BED2-43CC9BCE1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1246726"/>
            <a:ext cx="8971280" cy="3429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BFCB03-3640-4F72-AE44-435103DF7908}"/>
              </a:ext>
            </a:extLst>
          </p:cNvPr>
          <p:cNvSpPr txBox="1"/>
          <p:nvPr/>
        </p:nvSpPr>
        <p:spPr>
          <a:xfrm>
            <a:off x="162250" y="4678680"/>
            <a:ext cx="8826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With respect to the financial and macro-economic inputs given today: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Engineer would choose Option A following a static/dynamic payback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Over a calculation period of 25 years, its Option C with a lifespan of 25 years that has highest NPV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tool illustrate re-investment cycles and compare Options on a fair basis (</a:t>
            </a:r>
            <a:r>
              <a:rPr lang="en-US" sz="1400" dirty="0" err="1"/>
              <a:t>i.e</a:t>
            </a:r>
            <a:r>
              <a:rPr lang="en-US" sz="1400" dirty="0"/>
              <a:t> </a:t>
            </a:r>
            <a:r>
              <a:rPr lang="en-US" sz="1400" dirty="0" err="1"/>
              <a:t>heatpumps</a:t>
            </a:r>
            <a:r>
              <a:rPr lang="en-US" sz="1400" dirty="0"/>
              <a:t> vs </a:t>
            </a:r>
            <a:r>
              <a:rPr lang="en-US" sz="1400" dirty="0" err="1"/>
              <a:t>cooling+heating</a:t>
            </a:r>
            <a:r>
              <a:rPr lang="en-US" sz="1400" dirty="0"/>
              <a:t> of baseline)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tool illustrate the added value of the NEEREA loan, for shifting the down payment of the capital cost  over the loan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1677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BEE83EC7-0760-42FD-9151-72E39E1269C6}" vid="{D74689B0-0388-473D-A06D-3EB489E9CE60}"/>
    </a:ext>
  </a:extLst>
</a:theme>
</file>

<file path=ppt/theme/theme2.xml><?xml version="1.0" encoding="utf-8"?>
<a:theme xmlns:a="http://schemas.openxmlformats.org/drawingml/2006/main" name="Standard_Energy (4:3)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BEE83EC7-0760-42FD-9151-72E39E1269C6}" vid="{162B8057-6B0C-401C-902E-DD201F3B7C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ofysConfidential xmlns="8d9b4ab4-65b9-4a08-baeb-312269dd31de">false</EcofysConfidential>
    <ProjectDocumentDescription xmlns="8d9b4ab4-65b9-4a08-baeb-312269dd31de" xsi:nil="true"/>
    <Subcategory xmlns="8d9b4ab4-65b9-4a08-baeb-312269dd31de" xsi:nil="true"/>
    <ProjectDocumentCategory xmlns="8d9b4ab4-65b9-4a08-baeb-312269dd31de">No Category</ProjectDocumentCategory>
    <Country xmlns="8d9b4ab4-65b9-4a08-baeb-312269dd31de" xsi:nil="true"/>
    <Year xmlns="8d9b4ab4-65b9-4a08-baeb-312269dd31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ofys Project Document" ma:contentTypeID="0x01010041C754EF69CC447396707CDFA155F78400610E89E1B2C1BE45B9AF0064EFCEC134" ma:contentTypeVersion="18" ma:contentTypeDescription="Create a new document." ma:contentTypeScope="" ma:versionID="80fcea5a2866f8814e2a4dccb8ff935f">
  <xsd:schema xmlns:xsd="http://www.w3.org/2001/XMLSchema" xmlns:xs="http://www.w3.org/2001/XMLSchema" xmlns:p="http://schemas.microsoft.com/office/2006/metadata/properties" xmlns:ns2="8d9b4ab4-65b9-4a08-baeb-312269dd31de" xmlns:ns3="11462ec4-00bd-4238-8a72-4eb975af5930" xmlns:ns4="6cd05fcc-12bf-46d5-a311-12dda334f710" targetNamespace="http://schemas.microsoft.com/office/2006/metadata/properties" ma:root="true" ma:fieldsID="f0d9b60afe27db7375044f1df9f0328e" ns2:_="" ns3:_="" ns4:_="">
    <xsd:import namespace="8d9b4ab4-65b9-4a08-baeb-312269dd31de"/>
    <xsd:import namespace="11462ec4-00bd-4238-8a72-4eb975af5930"/>
    <xsd:import namespace="6cd05fcc-12bf-46d5-a311-12dda334f710"/>
    <xsd:element name="properties">
      <xsd:complexType>
        <xsd:sequence>
          <xsd:element name="documentManagement">
            <xsd:complexType>
              <xsd:all>
                <xsd:element ref="ns2:ProjectDocumentDescription" minOccurs="0"/>
                <xsd:element ref="ns2:ProjectDocumentCategory"/>
                <xsd:element ref="ns2:Year" minOccurs="0"/>
                <xsd:element ref="ns2:Country" minOccurs="0"/>
                <xsd:element ref="ns2:Subcategory" minOccurs="0"/>
                <xsd:element ref="ns2:EcofysConfidential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b4ab4-65b9-4a08-baeb-312269dd31de" elementFormDefault="qualified">
    <xsd:import namespace="http://schemas.microsoft.com/office/2006/documentManagement/types"/>
    <xsd:import namespace="http://schemas.microsoft.com/office/infopath/2007/PartnerControls"/>
    <xsd:element name="ProjectDocumentDescription" ma:index="8" nillable="true" ma:displayName="Document Description" ma:internalName="ProjectDocumentDescription">
      <xsd:simpleType>
        <xsd:restriction base="dms:Note">
          <xsd:maxLength value="255"/>
        </xsd:restriction>
      </xsd:simpleType>
    </xsd:element>
    <xsd:element name="ProjectDocumentCategory" ma:index="9" ma:displayName="Document Category" ma:default="No Category" ma:internalName="ProjectDocumentCategory" ma:readOnly="false">
      <xsd:simpleType>
        <xsd:restriction base="dms:Choice">
          <xsd:enumeration value="Proposal"/>
          <xsd:enumeration value="QCL"/>
          <xsd:enumeration value="Budget"/>
          <xsd:enumeration value="Contract"/>
          <xsd:enumeration value="Communication"/>
          <xsd:enumeration value="Minutes"/>
          <xsd:enumeration value="Data"/>
          <xsd:enumeration value="Report"/>
          <xsd:enumeration value="Background information"/>
          <xsd:enumeration value="Invoice"/>
          <xsd:enumeration value="Planning and control"/>
          <xsd:enumeration value="Presentation"/>
          <xsd:enumeration value="Image"/>
          <xsd:enumeration value="Sub-contract"/>
          <xsd:enumeration value="Drawing"/>
          <xsd:enumeration value="Analysis"/>
          <xsd:enumeration value="CV"/>
          <xsd:enumeration value="No Category"/>
          <xsd:enumeration value="Tender document"/>
          <xsd:enumeration value="Travel"/>
        </xsd:restriction>
      </xsd:simpleType>
    </xsd:element>
    <xsd:element name="Year" ma:index="10" nillable="true" ma:displayName="Year" ma:default="" ma:internalName="Year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Country" ma:index="11" nillable="true" ma:displayName="Country" ma:default="" ma:internalName="Country">
      <xsd:simpleType>
        <xsd:restriction base="dms:Choice">
          <xsd:enumeration value=".Africa (region)"/>
          <xsd:enumeration value=".APEC countries (region)"/>
          <xsd:enumeration value=".Asia (region)"/>
          <xsd:enumeration value=".EU (region)"/>
          <xsd:enumeration value=".Euromed (region)"/>
          <xsd:enumeration value=".Global/World (region)"/>
          <xsd:enumeration value=".Latin America (region)"/>
          <xsd:enumeration value=".MENA (region)"/>
          <xsd:enumeration value=".OHADA (region)"/>
          <xsd:enumeration value=".OPEC countries (region)"/>
          <xsd:enumeration value="Albania"/>
          <xsd:enumeration value="Algeria"/>
          <xsd:enumeration value="Angola"/>
          <xsd:enumeration value="Antigua and Barbuda"/>
          <xsd:enumeration value="Argentina"/>
          <xsd:enumeration value="Australia"/>
          <xsd:enumeration value="Austria"/>
          <xsd:enumeration value="Bahrain"/>
          <xsd:enumeration value="Barbados"/>
          <xsd:enumeration value="Belgium"/>
          <xsd:enumeration value="Belize"/>
          <xsd:enumeration value="Benelux"/>
          <xsd:enumeration value="Benin"/>
          <xsd:enumeration value="Benin"/>
          <xsd:enumeration value="Bolivia"/>
          <xsd:enumeration value="Bonaire"/>
          <xsd:enumeration value="Botswana"/>
          <xsd:enumeration value="Brazil"/>
          <xsd:enumeration value="Brunei"/>
          <xsd:enumeration value="Bulgaria"/>
          <xsd:enumeration value="Burkina Faso"/>
          <xsd:enumeration value="Burkina Faso"/>
          <xsd:enumeration value="Burundi"/>
          <xsd:enumeration value="Cameroon"/>
          <xsd:enumeration value="Canada"/>
          <xsd:enumeration value="Cape Verde"/>
          <xsd:enumeration value="Central African Republic"/>
          <xsd:enumeration value="Chad"/>
          <xsd:enumeration value="Chile"/>
          <xsd:enumeration value="Chinese Taipei"/>
          <xsd:enumeration value="Colombia"/>
          <xsd:enumeration value="Comoros"/>
          <xsd:enumeration value="Congo"/>
          <xsd:enumeration value="Costa Rica"/>
          <xsd:enumeration value="Cote d'Ivoire"/>
          <xsd:enumeration value="Cyprus"/>
          <xsd:enumeration value="Czech Republic"/>
          <xsd:enumeration value="Dem. Rep. Congo (Zaire)"/>
          <xsd:enumeration value="Denmark"/>
          <xsd:enumeration value="Djibouti"/>
          <xsd:enumeration value="Dominica"/>
          <xsd:enumeration value="Dominican Republic"/>
          <xsd:enumeration value="Ecuador"/>
          <xsd:enumeration value="Egypt"/>
          <xsd:enumeration value="El Salvador"/>
          <xsd:enumeration value="Equatorial Guinea"/>
          <xsd:enumeration value="Estonia"/>
          <xsd:enumeration value="Ethiopia"/>
          <xsd:enumeration value="Europe"/>
          <xsd:enumeration value="Finland"/>
          <xsd:enumeration value="France"/>
          <xsd:enumeration value="Gabon"/>
          <xsd:enumeration value="Gambia"/>
          <xsd:enumeration value="Germany"/>
          <xsd:enumeration value="Ghana"/>
          <xsd:enumeration value="Greece"/>
          <xsd:enumeration value="Grenada"/>
          <xsd:enumeration value="Guatemala"/>
          <xsd:enumeration value="Guinea"/>
          <xsd:enumeration value="Guinea Bissau"/>
          <xsd:enumeration value="Guyana"/>
          <xsd:enumeration value="Haiti"/>
          <xsd:enumeration value="Honduras"/>
          <xsd:enumeration value="Hong Kong, China"/>
          <xsd:enumeration value="Hungary"/>
          <xsd:enumeration value="Iceland"/>
          <xsd:enumeration value="India"/>
          <xsd:enumeration value="Indonesia"/>
          <xsd:enumeration value="Iran"/>
          <xsd:enumeration value="Iraq"/>
          <xsd:enumeration value="Ireland"/>
          <xsd:enumeration value="Israel"/>
          <xsd:enumeration value="Italy"/>
          <xsd:enumeration value="Ivory Coast"/>
          <xsd:enumeration value="Jamaica"/>
          <xsd:enumeration value="Japan"/>
          <xsd:enumeration value="Jordan"/>
          <xsd:enumeration value="Kazakhstan"/>
          <xsd:enumeration value="Kenya"/>
          <xsd:enumeration value="Korea, North"/>
          <xsd:enumeration value="Korea, South"/>
          <xsd:enumeration value="Kuwait"/>
          <xsd:enumeration value="Kyrgyzstan"/>
          <xsd:enumeration value="Latvia"/>
          <xsd:enumeration value="Lebanon"/>
          <xsd:enumeration value="Lesotho"/>
          <xsd:enumeration value="Liberia"/>
          <xsd:enumeration value="Libya"/>
          <xsd:enumeration value="Lithuania"/>
          <xsd:enumeration value="Luxembourg"/>
          <xsd:enumeration value="Madagascar"/>
          <xsd:enumeration value="Malawi"/>
          <xsd:enumeration value="Malaysia"/>
          <xsd:enumeration value="Maldives"/>
          <xsd:enumeration value="Mali"/>
          <xsd:enumeration value="Malta"/>
          <xsd:enumeration value="Mauritania"/>
          <xsd:enumeration value="Mauritius"/>
          <xsd:enumeration value="Mexico"/>
          <xsd:enumeration value="Moldova"/>
          <xsd:enumeration value="Mongolia"/>
          <xsd:enumeration value="Morocco"/>
          <xsd:enumeration value="Mozambique"/>
          <xsd:enumeration value="Myanmar"/>
          <xsd:enumeration value="Namibia"/>
          <xsd:enumeration value="Nepal"/>
          <xsd:enumeration value="New Zealand"/>
          <xsd:enumeration value="Nicaragua"/>
          <xsd:enumeration value="Niger"/>
          <xsd:enumeration value="Nigeria"/>
          <xsd:enumeration value="Oman"/>
          <xsd:enumeration value="Pakistan"/>
          <xsd:enumeration value="Palestinian territories"/>
          <xsd:enumeration value="Panama"/>
          <xsd:enumeration value="Papua New Guinea"/>
          <xsd:enumeration value="Paraguay"/>
          <xsd:enumeration value="People's Republic of China"/>
          <xsd:enumeration value="Peru"/>
          <xsd:enumeration value="Peru"/>
          <xsd:enumeration value="Philippines"/>
          <xsd:enumeration value="Poland"/>
          <xsd:enumeration value="Portugal"/>
          <xsd:enumeration value="Qatar"/>
          <xsd:enumeration value="Reunion"/>
          <xsd:enumeration value="Romania"/>
          <xsd:enumeration value="Russia"/>
          <xsd:enumeration value="Rwanda"/>
          <xsd:enumeration value="Saint Kitts and Nevis"/>
          <xsd:enumeration value="Saint Lucia"/>
          <xsd:enumeration value="Saint Vincent and the Grenadines"/>
          <xsd:enumeration value="São Tomé and Principe"/>
          <xsd:enumeration value="Saudi Arabia"/>
          <xsd:enumeration value="Senegal"/>
          <xsd:enumeration value="Seychelles"/>
          <xsd:enumeration value="Sierra Leone"/>
          <xsd:enumeration value="Singapore"/>
          <xsd:enumeration value="Singapore"/>
          <xsd:enumeration value="Slovakia"/>
          <xsd:enumeration value="Slovenia"/>
          <xsd:enumeration value="Somalia"/>
          <xsd:enumeration value="South Africa"/>
          <xsd:enumeration value="Spain"/>
          <xsd:enumeration value="Sri Lanka"/>
          <xsd:enumeration value="Sudan"/>
          <xsd:enumeration value="Suriname"/>
          <xsd:enumeration value="Swaziland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he Bahamas"/>
          <xsd:enumeration value="The Netherlands"/>
          <xsd:enumeration value="Togo"/>
          <xsd:enumeration value="Trinidad and Tobago"/>
          <xsd:enumeration value="Tunisia"/>
          <xsd:enumeration value="Turkey"/>
          <xsd:enumeration value="Turkmenistan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  <xsd:enumeration value="Zambia"/>
          <xsd:enumeration value="Zanzibar"/>
          <xsd:enumeration value="Zimbabwe"/>
        </xsd:restriction>
      </xsd:simpleType>
    </xsd:element>
    <xsd:element name="Subcategory" ma:index="12" nillable="true" ma:displayName="Sub category" ma:default="" ma:internalName="Subcategory">
      <xsd:simpleType>
        <xsd:restriction base="dms:Choice">
          <xsd:enumeration value="None"/>
        </xsd:restriction>
      </xsd:simpleType>
    </xsd:element>
    <xsd:element name="EcofysConfidential" ma:index="13" nillable="true" ma:displayName="Confidential" ma:default="0" ma:internalName="EcofysConfidenti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62ec4-00bd-4238-8a72-4eb975af593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05fcc-12bf-46d5-a311-12dda334f7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CDA9C8-87A7-4A2B-BEBB-F639314FBB7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8d9b4ab4-65b9-4a08-baeb-312269dd31de"/>
    <ds:schemaRef ds:uri="http://purl.org/dc/terms/"/>
    <ds:schemaRef ds:uri="6cd05fcc-12bf-46d5-a311-12dda334f710"/>
    <ds:schemaRef ds:uri="11462ec4-00bd-4238-8a72-4eb975af593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B7D841-9176-4F18-9894-2D35CDE1F6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9b4ab4-65b9-4a08-baeb-312269dd31de"/>
    <ds:schemaRef ds:uri="11462ec4-00bd-4238-8a72-4eb975af5930"/>
    <ds:schemaRef ds:uri="6cd05fcc-12bf-46d5-a311-12dda334f7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5E4B2D-4967-4068-9386-3C10C8C835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4293</TotalTime>
  <Words>893</Words>
  <Application>Microsoft Office PowerPoint</Application>
  <PresentationFormat>On-screen Show (4:3)</PresentationFormat>
  <Paragraphs>133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Palatino Linotype</vt:lpstr>
      <vt:lpstr>Wingdings</vt:lpstr>
      <vt:lpstr>Presentation_Refresh 4:3</vt:lpstr>
      <vt:lpstr>Standard_Energy (4:3)</vt:lpstr>
      <vt:lpstr>think-cell Slide</vt:lpstr>
      <vt:lpstr>PowerPoint Presentation</vt:lpstr>
      <vt:lpstr>Three questions to be addressed in my presentation</vt:lpstr>
      <vt:lpstr> Need number One Majority not conducting economic valuations</vt:lpstr>
      <vt:lpstr>Need number two alter the mindset of payback calculations</vt:lpstr>
      <vt:lpstr>Need number three Improve the calculation of net present valuation</vt:lpstr>
      <vt:lpstr>Need number four understand the impact of input variables</vt:lpstr>
      <vt:lpstr>What did we do? Capacity-Building for economic assessments</vt:lpstr>
      <vt:lpstr>Structured Inputs Financial, macro-economic &amp; Engineering Input</vt:lpstr>
      <vt:lpstr>Visual Outputs Financial indicators and benchmarking of options</vt:lpstr>
      <vt:lpstr>Sensitivity analysis fuel prices, discount rates and capital cost </vt:lpstr>
      <vt:lpstr>How has the tool been used? Real case studies in Lebanon</vt:lpstr>
      <vt:lpstr>How has the tool been used? Real case studies in Lebanon</vt:lpstr>
      <vt:lpstr>How Will the tool been used? Likely roll out of the tool for NEEREA (In process)</vt:lpstr>
      <vt:lpstr>Thank you for your attention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Brand</dc:creator>
  <cp:keywords>Energy Practice Overview Slides</cp:keywords>
  <cp:lastModifiedBy>Farid Comaty</cp:lastModifiedBy>
  <cp:revision>34</cp:revision>
  <dcterms:modified xsi:type="dcterms:W3CDTF">2018-07-05T08:07:36Z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0x01010041C754EF69CC447396707CDFA155F78400610E89E1B2C1BE45B9AF0064EFCEC134</vt:lpwstr>
  </property>
  <property fmtid="{D5CDD505-2E9C-101B-9397-08002B2CF9AE}" pid="3" name="_dlc_DocIdItemGuid">
    <vt:lpwstr>65dfc0e5-5732-4b55-bc51-61429d882630</vt:lpwstr>
  </property>
</Properties>
</file>